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24"/>
  </p:notesMasterIdLst>
  <p:handoutMasterIdLst>
    <p:handoutMasterId r:id="rId25"/>
  </p:handoutMasterIdLst>
  <p:sldIdLst>
    <p:sldId id="278" r:id="rId3"/>
    <p:sldId id="266" r:id="rId4"/>
    <p:sldId id="265" r:id="rId5"/>
    <p:sldId id="258" r:id="rId6"/>
    <p:sldId id="259" r:id="rId7"/>
    <p:sldId id="260" r:id="rId8"/>
    <p:sldId id="267" r:id="rId9"/>
    <p:sldId id="268" r:id="rId10"/>
    <p:sldId id="269" r:id="rId11"/>
    <p:sldId id="270" r:id="rId12"/>
    <p:sldId id="261" r:id="rId13"/>
    <p:sldId id="271" r:id="rId14"/>
    <p:sldId id="272" r:id="rId15"/>
    <p:sldId id="273" r:id="rId16"/>
    <p:sldId id="274" r:id="rId17"/>
    <p:sldId id="275" r:id="rId18"/>
    <p:sldId id="276" r:id="rId19"/>
    <p:sldId id="262" r:id="rId20"/>
    <p:sldId id="263" r:id="rId21"/>
    <p:sldId id="264" r:id="rId22"/>
    <p:sldId id="277" r:id="rId23"/>
  </p:sldIdLst>
  <p:sldSz cx="9144000" cy="6858000" type="screen4x3"/>
  <p:notesSz cx="6858000" cy="9144000"/>
  <p:custDataLst>
    <p:tags r:id="rId2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poll" initials="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B"/>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65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a:t>Presentation Name</a:t>
            </a:r>
          </a:p>
        </p:txBody>
      </p:sp>
      <p:sp>
        <p:nvSpPr>
          <p:cNvPr id="308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3081" name="Rectangle 9"/>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3082" name="Rectangle 10"/>
          <p:cNvSpPr>
            <a:spLocks noGrp="1" noChangeArrowheads="1"/>
          </p:cNvSpPr>
          <p:nvPr>
            <p:ph type="sldNum" sz="quarter" idx="3"/>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val="3879628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a:t>Presentation Name</a:t>
            </a:r>
          </a:p>
        </p:txBody>
      </p:sp>
      <p:sp>
        <p:nvSpPr>
          <p:cNvPr id="1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11" name="Rectangle 9"/>
          <p:cNvSpPr>
            <a:spLocks noGrp="1" noChangeArrowheads="1"/>
          </p:cNvSpPr>
          <p:nvPr>
            <p:ph type="ftr" sz="quarter" idx="4"/>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12" name="Rectangle 10"/>
          <p:cNvSpPr>
            <a:spLocks noGrp="1" noChangeArrowheads="1"/>
          </p:cNvSpPr>
          <p:nvPr>
            <p:ph type="sldNum" sz="quarter" idx="5"/>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val="1471237406"/>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18</a:t>
            </a:fld>
            <a:endParaRPr lang="en-US"/>
          </a:p>
        </p:txBody>
      </p:sp>
    </p:spTree>
    <p:extLst>
      <p:ext uri="{BB962C8B-B14F-4D97-AF65-F5344CB8AC3E}">
        <p14:creationId xmlns:p14="http://schemas.microsoft.com/office/powerpoint/2010/main" val="3246652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19</a:t>
            </a:fld>
            <a:endParaRPr lang="en-US"/>
          </a:p>
        </p:txBody>
      </p:sp>
    </p:spTree>
    <p:extLst>
      <p:ext uri="{BB962C8B-B14F-4D97-AF65-F5344CB8AC3E}">
        <p14:creationId xmlns:p14="http://schemas.microsoft.com/office/powerpoint/2010/main" val="74138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20</a:t>
            </a:fld>
            <a:endParaRPr lang="en-US"/>
          </a:p>
        </p:txBody>
      </p:sp>
    </p:spTree>
    <p:extLst>
      <p:ext uri="{BB962C8B-B14F-4D97-AF65-F5344CB8AC3E}">
        <p14:creationId xmlns:p14="http://schemas.microsoft.com/office/powerpoint/2010/main" val="3248147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pic>
        <p:nvPicPr>
          <p:cNvPr id="4" name="Picture 3" descr="PLTW_MT_L_3Crgb.jpg"/>
          <p:cNvPicPr>
            <a:picLocks noChangeAspect="1"/>
          </p:cNvPicPr>
          <p:nvPr userDrawn="1"/>
        </p:nvPicPr>
        <p:blipFill>
          <a:blip r:embed="rId2" cstate="print"/>
          <a:stretch>
            <a:fillRect/>
          </a:stretch>
        </p:blipFill>
        <p:spPr>
          <a:xfrm>
            <a:off x="1447800" y="381000"/>
            <a:ext cx="6246479" cy="237744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9906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191000"/>
            <a:ext cx="6400800" cy="609600"/>
          </a:xfr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5BA66F-768A-496E-B201-B0F50C2CC726}"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7A5C21-3EFD-42C5-84BD-6FC92D3A6C9F}" type="slidenum">
              <a:rPr lang="en-US"/>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825D9F-6402-46CD-B589-6F33F57BE9DE}"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E46C69-9418-40E3-B341-72FC08C7A569}"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FC1B712-F267-4AD1-9793-86A048F079D8}"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F60E8F6-9527-4481-96FF-48BB1CF63972}"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DD7CA6-A1F5-49C9-A354-4074CB0AFA93}"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5C3442C-F946-4817-8C5D-796044E501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147EC1-99F6-4BB3-B26F-FC3DE3D14156}"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E6B5AE-99B8-48C8-B463-77AB230B17BB}"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B90214-8DE6-41E0-A61B-78123E25BEB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9219" name="Rectangle 3"/>
          <p:cNvSpPr>
            <a:spLocks noGrp="1" noChangeArrowheads="1"/>
          </p:cNvSpPr>
          <p:nvPr>
            <p:ph type="body" idx="1"/>
          </p:nvPr>
        </p:nvSpPr>
        <p:spPr bwMode="auto">
          <a:xfrm>
            <a:off x="3810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8B3C12-BC1A-4959-8182-8B391870C7D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fontAlgn="base">
        <a:spcBef>
          <a:spcPct val="0"/>
        </a:spcBef>
        <a:spcAft>
          <a:spcPct val="0"/>
        </a:spcAft>
        <a:defRPr sz="32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1800">
          <a:solidFill>
            <a:schemeClr val="tx1"/>
          </a:solidFill>
          <a:latin typeface="+mn-lt"/>
        </a:defRPr>
      </a:lvl4pPr>
      <a:lvl5pPr marL="2057400" indent="-228600" algn="l" rtl="0" fontAlgn="base">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371600" y="4343400"/>
            <a:ext cx="6400800" cy="838200"/>
          </a:xfrm>
          <a:prstGeom prst="rect">
            <a:avLst/>
          </a:prstGeom>
        </p:spPr>
        <p:txBody>
          <a:bodyPr>
            <a:norm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Experimental Design</a:t>
            </a:r>
            <a:endParaRPr lang="en-US" b="1" kern="0" dirty="0">
              <a:solidFill>
                <a:srgbClr val="002060"/>
              </a:solidFill>
              <a:latin typeface="Arial" panose="020B0604020202020204" pitchFamily="34" charset="0"/>
              <a:cs typeface="Arial" panose="020B0604020202020204" pitchFamily="34" charset="0"/>
            </a:endParaRPr>
          </a:p>
        </p:txBody>
      </p:sp>
      <p:pic>
        <p:nvPicPr>
          <p:cNvPr id="3"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txBox="1">
            <a:spLocks/>
          </p:cNvSpPr>
          <p:nvPr/>
        </p:nvSpPr>
        <p:spPr>
          <a:xfrm>
            <a:off x="6858000" y="6629400"/>
            <a:ext cx="2209800" cy="22860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2013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Principles </a:t>
            </a:r>
            <a:r>
              <a:rPr lang="en-US" sz="800"/>
              <a:t>of </a:t>
            </a:r>
            <a:r>
              <a:rPr lang="en-US" sz="800" smtClean="0"/>
              <a:t>Biomedical </a:t>
            </a:r>
            <a:r>
              <a:rPr lang="en-US" sz="800" dirty="0" smtClean="0"/>
              <a:t>Science</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3939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Hypothesis:</a:t>
            </a:r>
            <a:endParaRPr lang="en-US" dirty="0"/>
          </a:p>
        </p:txBody>
      </p:sp>
      <p:sp>
        <p:nvSpPr>
          <p:cNvPr id="3" name="Content Placeholder 2"/>
          <p:cNvSpPr>
            <a:spLocks noGrp="1"/>
          </p:cNvSpPr>
          <p:nvPr>
            <p:ph idx="1"/>
          </p:nvPr>
        </p:nvSpPr>
        <p:spPr/>
        <p:txBody>
          <a:bodyPr/>
          <a:lstStyle/>
          <a:p>
            <a:r>
              <a:rPr lang="en-US" i="1" dirty="0" smtClean="0"/>
              <a:t>The </a:t>
            </a:r>
            <a:r>
              <a:rPr lang="en-US" i="1" dirty="0"/>
              <a:t>plants treated with </a:t>
            </a:r>
            <a:r>
              <a:rPr lang="en-US" i="1" dirty="0" smtClean="0"/>
              <a:t>InstaGrow Fertilizer </a:t>
            </a:r>
            <a:r>
              <a:rPr lang="en-US" i="1" dirty="0"/>
              <a:t>will grow larger than the plants not treated with fertilizer</a:t>
            </a:r>
            <a:r>
              <a:rPr lang="en-US" i="1" dirty="0" smtClean="0"/>
              <a:t>. The independent variable is the use of the fertilizer, while the dependent variable is the resultant plant growth.</a:t>
            </a:r>
            <a:endParaRPr lang="en-US" dirty="0"/>
          </a:p>
          <a:p>
            <a:pPr lvl="1"/>
            <a:r>
              <a:rPr lang="en-US" sz="2400" dirty="0" smtClean="0"/>
              <a:t>The prediction </a:t>
            </a:r>
            <a:r>
              <a:rPr lang="en-US" sz="2400" dirty="0"/>
              <a:t>of the results is clearly stated: one group of plants will grow larger.</a:t>
            </a:r>
          </a:p>
          <a:p>
            <a:pPr lvl="1"/>
            <a:r>
              <a:rPr lang="en-US" sz="2400" dirty="0" smtClean="0"/>
              <a:t>The </a:t>
            </a:r>
            <a:r>
              <a:rPr lang="en-US" sz="2400" dirty="0"/>
              <a:t>variables are clearly indicated: the independent variable is whether or not the plant is treated with </a:t>
            </a:r>
            <a:r>
              <a:rPr lang="en-US" sz="2400" dirty="0" smtClean="0"/>
              <a:t>fertilizer, while </a:t>
            </a:r>
            <a:r>
              <a:rPr lang="en-US" sz="2400" dirty="0"/>
              <a:t>the dependent variable is the amount of growth.</a:t>
            </a:r>
          </a:p>
          <a:p>
            <a:endParaRPr lang="en-US" dirty="0"/>
          </a:p>
        </p:txBody>
      </p:sp>
    </p:spTree>
    <p:extLst>
      <p:ext uri="{BB962C8B-B14F-4D97-AF65-F5344CB8AC3E}">
        <p14:creationId xmlns:p14="http://schemas.microsoft.com/office/powerpoint/2010/main" val="3886611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the Procedure</a:t>
            </a:r>
            <a:endParaRPr lang="en-US" dirty="0"/>
          </a:p>
        </p:txBody>
      </p:sp>
      <p:sp>
        <p:nvSpPr>
          <p:cNvPr id="3" name="Content Placeholder 2"/>
          <p:cNvSpPr>
            <a:spLocks noGrp="1"/>
          </p:cNvSpPr>
          <p:nvPr>
            <p:ph idx="1"/>
          </p:nvPr>
        </p:nvSpPr>
        <p:spPr/>
        <p:txBody>
          <a:bodyPr/>
          <a:lstStyle/>
          <a:p>
            <a:r>
              <a:rPr lang="en-US" dirty="0" smtClean="0"/>
              <a:t>The procedure is a step-by-step detail for how to perform the experiment.</a:t>
            </a:r>
          </a:p>
          <a:p>
            <a:pPr lvl="1"/>
            <a:r>
              <a:rPr lang="en-US" dirty="0" smtClean="0"/>
              <a:t>Every detail is important so that the experiment can be replicated exactly.</a:t>
            </a:r>
          </a:p>
          <a:p>
            <a:pPr lvl="1"/>
            <a:r>
              <a:rPr lang="en-US" dirty="0" smtClean="0"/>
              <a:t>All variables and conditions in an experiment need to be kept exactly the same, with the exception of the independent variable. This allows the researcher to ensure that the independent variable is the only variable affecting the result.</a:t>
            </a:r>
            <a:endParaRPr lang="en-US" dirty="0"/>
          </a:p>
        </p:txBody>
      </p:sp>
    </p:spTree>
    <p:extLst>
      <p:ext uri="{BB962C8B-B14F-4D97-AF65-F5344CB8AC3E}">
        <p14:creationId xmlns:p14="http://schemas.microsoft.com/office/powerpoint/2010/main" val="520848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t>Information to include in the procedure:</a:t>
            </a:r>
          </a:p>
          <a:p>
            <a:pPr lvl="1"/>
            <a:r>
              <a:rPr lang="en-US" dirty="0" smtClean="0"/>
              <a:t>Safety concerns</a:t>
            </a:r>
          </a:p>
          <a:p>
            <a:pPr lvl="1"/>
            <a:r>
              <a:rPr lang="en-US" dirty="0" smtClean="0"/>
              <a:t>Materials used</a:t>
            </a:r>
          </a:p>
          <a:p>
            <a:pPr lvl="1"/>
            <a:r>
              <a:rPr lang="en-US" dirty="0" smtClean="0"/>
              <a:t>Control group </a:t>
            </a:r>
          </a:p>
          <a:p>
            <a:pPr lvl="1"/>
            <a:r>
              <a:rPr lang="en-US" dirty="0" smtClean="0"/>
              <a:t>Environmental conditions that need to be consistent</a:t>
            </a:r>
          </a:p>
          <a:p>
            <a:pPr lvl="1"/>
            <a:r>
              <a:rPr lang="en-US" dirty="0" smtClean="0"/>
              <a:t>How data will be collected and recorded</a:t>
            </a:r>
          </a:p>
          <a:p>
            <a:pPr lvl="1"/>
            <a:r>
              <a:rPr lang="en-US" dirty="0" smtClean="0"/>
              <a:t>How many trials will be performed </a:t>
            </a:r>
            <a:endParaRPr lang="en-US" dirty="0"/>
          </a:p>
        </p:txBody>
      </p:sp>
    </p:spTree>
    <p:extLst>
      <p:ext uri="{BB962C8B-B14F-4D97-AF65-F5344CB8AC3E}">
        <p14:creationId xmlns:p14="http://schemas.microsoft.com/office/powerpoint/2010/main" val="666687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Group</a:t>
            </a:r>
            <a:endParaRPr lang="en-US" dirty="0"/>
          </a:p>
        </p:txBody>
      </p:sp>
      <p:sp>
        <p:nvSpPr>
          <p:cNvPr id="3" name="Content Placeholder 2"/>
          <p:cNvSpPr>
            <a:spLocks noGrp="1"/>
          </p:cNvSpPr>
          <p:nvPr>
            <p:ph idx="1"/>
          </p:nvPr>
        </p:nvSpPr>
        <p:spPr/>
        <p:txBody>
          <a:bodyPr/>
          <a:lstStyle/>
          <a:p>
            <a:r>
              <a:rPr lang="en-US" dirty="0" smtClean="0"/>
              <a:t>Experiments need to include a control group whenever possible.</a:t>
            </a:r>
          </a:p>
          <a:p>
            <a:pPr lvl="1"/>
            <a:r>
              <a:rPr lang="en-US" dirty="0" smtClean="0"/>
              <a:t>A control group is the group in an experiment where the independent variable being tested is not applied so that it may serve as a standard for comparison against the experimental group where the independent variable is applied.</a:t>
            </a:r>
          </a:p>
          <a:p>
            <a:pPr lvl="2"/>
            <a:r>
              <a:rPr lang="en-US" dirty="0" smtClean="0"/>
              <a:t>Example: The control group for the fertilizer experiment is the group of plants NOT given the InstaGrow fertilizer.</a:t>
            </a:r>
            <a:r>
              <a:rPr lang="en-US" dirty="0"/>
              <a:t/>
            </a:r>
            <a:br>
              <a:rPr lang="en-US" dirty="0"/>
            </a:br>
            <a:endParaRPr lang="en-US" dirty="0"/>
          </a:p>
          <a:p>
            <a:pPr lvl="1"/>
            <a:endParaRPr lang="en-US" dirty="0"/>
          </a:p>
        </p:txBody>
      </p:sp>
    </p:spTree>
    <p:extLst>
      <p:ext uri="{BB962C8B-B14F-4D97-AF65-F5344CB8AC3E}">
        <p14:creationId xmlns:p14="http://schemas.microsoft.com/office/powerpoint/2010/main" val="38118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and Negative Controls</a:t>
            </a:r>
            <a:endParaRPr lang="en-US" dirty="0"/>
          </a:p>
        </p:txBody>
      </p:sp>
      <p:sp>
        <p:nvSpPr>
          <p:cNvPr id="3" name="Content Placeholder 2"/>
          <p:cNvSpPr>
            <a:spLocks noGrp="1"/>
          </p:cNvSpPr>
          <p:nvPr>
            <p:ph idx="1"/>
          </p:nvPr>
        </p:nvSpPr>
        <p:spPr/>
        <p:txBody>
          <a:bodyPr/>
          <a:lstStyle/>
          <a:p>
            <a:r>
              <a:rPr lang="en-US" sz="2800" dirty="0" smtClean="0"/>
              <a:t>There are two main types of controls - positive controls and negative controls.</a:t>
            </a:r>
          </a:p>
          <a:p>
            <a:pPr lvl="1"/>
            <a:r>
              <a:rPr lang="en-US" sz="2600" dirty="0" smtClean="0"/>
              <a:t>Positive Controls: Group expected to have a positive result, allowing the researcher to show that the experimental set up was capable of producing results.</a:t>
            </a:r>
          </a:p>
          <a:p>
            <a:pPr lvl="1"/>
            <a:r>
              <a:rPr lang="en-US" sz="2600" dirty="0" smtClean="0"/>
              <a:t>Negative Controls: Control </a:t>
            </a:r>
            <a:r>
              <a:rPr lang="en-US" sz="2600" dirty="0"/>
              <a:t>groups where conditions produce a negative outcome. Negative control groups help identify outside influences which may be present that were not </a:t>
            </a:r>
            <a:r>
              <a:rPr lang="en-US" sz="2600" dirty="0" smtClean="0"/>
              <a:t>accounted for when the procedure was created.</a:t>
            </a:r>
            <a:endParaRPr lang="en-US" sz="2600" u="sng" dirty="0" smtClean="0"/>
          </a:p>
        </p:txBody>
      </p:sp>
    </p:spTree>
    <p:extLst>
      <p:ext uri="{BB962C8B-B14F-4D97-AF65-F5344CB8AC3E}">
        <p14:creationId xmlns:p14="http://schemas.microsoft.com/office/powerpoint/2010/main" val="1985998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sz="4000" dirty="0">
                <a:solidFill>
                  <a:srgbClr val="00386B"/>
                </a:solidFill>
              </a:rPr>
              <a:t>Importance of Using a Control</a:t>
            </a:r>
          </a:p>
        </p:txBody>
      </p:sp>
      <p:sp>
        <p:nvSpPr>
          <p:cNvPr id="3" name="Content Placeholder 2"/>
          <p:cNvSpPr>
            <a:spLocks noGrp="1"/>
          </p:cNvSpPr>
          <p:nvPr>
            <p:ph sz="half" idx="1"/>
          </p:nvPr>
        </p:nvSpPr>
        <p:spPr>
          <a:xfrm>
            <a:off x="457200" y="1981200"/>
            <a:ext cx="4038600" cy="4525963"/>
          </a:xfrm>
        </p:spPr>
        <p:txBody>
          <a:bodyPr/>
          <a:lstStyle/>
          <a:p>
            <a:pPr marL="0" indent="0">
              <a:buNone/>
            </a:pPr>
            <a:r>
              <a:rPr lang="en-US" sz="1800" dirty="0" smtClean="0"/>
              <a:t>Scientist #1:</a:t>
            </a:r>
          </a:p>
          <a:p>
            <a:r>
              <a:rPr lang="en-US" sz="1800" dirty="0" smtClean="0"/>
              <a:t>Ran the experiment with 10 plants.</a:t>
            </a:r>
          </a:p>
          <a:p>
            <a:r>
              <a:rPr lang="en-US" sz="1800" dirty="0" smtClean="0"/>
              <a:t>Planted each plant in the same amount and type of soil.</a:t>
            </a:r>
          </a:p>
          <a:p>
            <a:r>
              <a:rPr lang="en-US" sz="1800" dirty="0" smtClean="0"/>
              <a:t>Placed each plant in comparable environments.</a:t>
            </a:r>
          </a:p>
          <a:p>
            <a:r>
              <a:rPr lang="en-US" sz="1800" dirty="0" smtClean="0"/>
              <a:t>Gave each plant the same amount of sun each day.</a:t>
            </a:r>
          </a:p>
          <a:p>
            <a:r>
              <a:rPr lang="en-US" sz="1800" dirty="0" smtClean="0"/>
              <a:t>Gave each plant the same amount of water each day.</a:t>
            </a:r>
          </a:p>
          <a:p>
            <a:r>
              <a:rPr lang="en-US" sz="1800" dirty="0" smtClean="0"/>
              <a:t>Gave each plant the same amount of InstaGrow Fertilizer.</a:t>
            </a:r>
          </a:p>
          <a:p>
            <a:r>
              <a:rPr lang="en-US" sz="1800" dirty="0" smtClean="0"/>
              <a:t>Let grow for 30 days.</a:t>
            </a:r>
          </a:p>
          <a:p>
            <a:endParaRPr lang="en-US" sz="1800" dirty="0"/>
          </a:p>
        </p:txBody>
      </p:sp>
      <p:sp>
        <p:nvSpPr>
          <p:cNvPr id="4" name="Content Placeholder 3"/>
          <p:cNvSpPr>
            <a:spLocks noGrp="1"/>
          </p:cNvSpPr>
          <p:nvPr>
            <p:ph sz="half" idx="2"/>
          </p:nvPr>
        </p:nvSpPr>
        <p:spPr>
          <a:xfrm>
            <a:off x="4648200" y="1981200"/>
            <a:ext cx="4267200" cy="4525963"/>
          </a:xfrm>
        </p:spPr>
        <p:txBody>
          <a:bodyPr/>
          <a:lstStyle/>
          <a:p>
            <a:pPr marL="0" indent="0">
              <a:buNone/>
            </a:pPr>
            <a:r>
              <a:rPr lang="en-US" sz="1800" dirty="0" smtClean="0"/>
              <a:t>Scientist #2:</a:t>
            </a:r>
          </a:p>
          <a:p>
            <a:r>
              <a:rPr lang="en-US" sz="1800" dirty="0" smtClean="0"/>
              <a:t>Ran the experiment with 10 plants.</a:t>
            </a:r>
          </a:p>
          <a:p>
            <a:r>
              <a:rPr lang="en-US" sz="1800" dirty="0"/>
              <a:t>Planted each plant in the same amount and type of soil.</a:t>
            </a:r>
          </a:p>
          <a:p>
            <a:r>
              <a:rPr lang="en-US" sz="1800" dirty="0"/>
              <a:t>Placed each plant in comparable environments.</a:t>
            </a:r>
          </a:p>
          <a:p>
            <a:r>
              <a:rPr lang="en-US" sz="1800" dirty="0"/>
              <a:t>Gave each plant the same amount of sun each day.</a:t>
            </a:r>
          </a:p>
          <a:p>
            <a:r>
              <a:rPr lang="en-US" sz="1800" dirty="0"/>
              <a:t>Gave each plant the same amount of water each day.</a:t>
            </a:r>
          </a:p>
          <a:p>
            <a:r>
              <a:rPr lang="en-US" sz="1800" dirty="0"/>
              <a:t>Gave </a:t>
            </a:r>
            <a:r>
              <a:rPr lang="en-US" sz="1800" dirty="0" smtClean="0"/>
              <a:t>5 plants </a:t>
            </a:r>
            <a:r>
              <a:rPr lang="en-US" sz="1800" dirty="0"/>
              <a:t>the same amount of </a:t>
            </a:r>
            <a:r>
              <a:rPr lang="en-US" sz="1800" dirty="0" err="1"/>
              <a:t>InstaGrow</a:t>
            </a:r>
            <a:r>
              <a:rPr lang="en-US" sz="1800"/>
              <a:t> </a:t>
            </a:r>
            <a:r>
              <a:rPr lang="en-US" sz="1800" smtClean="0"/>
              <a:t>Fertilizer, while 5 </a:t>
            </a:r>
            <a:r>
              <a:rPr lang="en-US" sz="1800" dirty="0" smtClean="0"/>
              <a:t>plants received no fertilizer.</a:t>
            </a:r>
            <a:endParaRPr lang="en-US" sz="1800" dirty="0"/>
          </a:p>
          <a:p>
            <a:r>
              <a:rPr lang="en-US" sz="1800" dirty="0"/>
              <a:t>Let grow for 30 days.</a:t>
            </a:r>
          </a:p>
          <a:p>
            <a:endParaRPr lang="en-US" sz="1800" dirty="0" smtClean="0"/>
          </a:p>
          <a:p>
            <a:endParaRPr lang="en-US" sz="1800" dirty="0"/>
          </a:p>
        </p:txBody>
      </p:sp>
      <p:sp>
        <p:nvSpPr>
          <p:cNvPr id="6" name="TextBox 5"/>
          <p:cNvSpPr txBox="1"/>
          <p:nvPr/>
        </p:nvSpPr>
        <p:spPr>
          <a:xfrm>
            <a:off x="617738" y="1066800"/>
            <a:ext cx="7772400" cy="1107996"/>
          </a:xfrm>
          <a:prstGeom prst="rect">
            <a:avLst/>
          </a:prstGeom>
          <a:noFill/>
        </p:spPr>
        <p:txBody>
          <a:bodyPr wrap="square" rtlCol="0">
            <a:spAutoFit/>
          </a:bodyPr>
          <a:lstStyle/>
          <a:p>
            <a:r>
              <a:rPr lang="en-US" sz="2400" dirty="0"/>
              <a:t>Two scientists wanted to test to determine </a:t>
            </a:r>
            <a:r>
              <a:rPr lang="en-US" sz="2400" dirty="0" smtClean="0"/>
              <a:t>whether </a:t>
            </a:r>
            <a:r>
              <a:rPr lang="en-US" sz="2400" dirty="0" err="1" smtClean="0"/>
              <a:t>InstaGrow</a:t>
            </a:r>
            <a:r>
              <a:rPr lang="en-US" sz="2400" dirty="0" smtClean="0"/>
              <a:t> </a:t>
            </a:r>
            <a:r>
              <a:rPr lang="en-US" sz="2400" dirty="0"/>
              <a:t>Fertilizer makes plants grow larger.</a:t>
            </a:r>
          </a:p>
          <a:p>
            <a:endParaRPr lang="en-US" dirty="0"/>
          </a:p>
        </p:txBody>
      </p:sp>
    </p:spTree>
    <p:extLst>
      <p:ext uri="{BB962C8B-B14F-4D97-AF65-F5344CB8AC3E}">
        <p14:creationId xmlns:p14="http://schemas.microsoft.com/office/powerpoint/2010/main" val="3305532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a:solidFill>
                  <a:srgbClr val="00386B"/>
                </a:solidFill>
              </a:rPr>
              <a:t>Importance of Using a Control</a:t>
            </a:r>
          </a:p>
        </p:txBody>
      </p:sp>
      <p:sp>
        <p:nvSpPr>
          <p:cNvPr id="3" name="Content Placeholder 2"/>
          <p:cNvSpPr>
            <a:spLocks noGrp="1"/>
          </p:cNvSpPr>
          <p:nvPr>
            <p:ph sz="half" idx="1"/>
          </p:nvPr>
        </p:nvSpPr>
        <p:spPr>
          <a:xfrm>
            <a:off x="457200" y="1600201"/>
            <a:ext cx="4038600" cy="2819400"/>
          </a:xfrm>
        </p:spPr>
        <p:txBody>
          <a:bodyPr/>
          <a:lstStyle/>
          <a:p>
            <a:pPr marL="0" indent="0">
              <a:buNone/>
            </a:pPr>
            <a:r>
              <a:rPr lang="en-US" sz="2400" dirty="0" smtClean="0"/>
              <a:t>Scientist #1:</a:t>
            </a:r>
          </a:p>
          <a:p>
            <a:r>
              <a:rPr lang="en-US" sz="2400" dirty="0" smtClean="0"/>
              <a:t>The 10 plants grew an average of 40 inches each. Therefore, Scientist #1 concluded that InstaGrow Fertilizer makes plants grow larger.</a:t>
            </a:r>
            <a:endParaRPr lang="en-US" sz="2400" dirty="0"/>
          </a:p>
        </p:txBody>
      </p:sp>
      <p:sp>
        <p:nvSpPr>
          <p:cNvPr id="4" name="Content Placeholder 3"/>
          <p:cNvSpPr>
            <a:spLocks noGrp="1"/>
          </p:cNvSpPr>
          <p:nvPr>
            <p:ph sz="half" idx="2"/>
          </p:nvPr>
        </p:nvSpPr>
        <p:spPr>
          <a:xfrm>
            <a:off x="4648200" y="1600201"/>
            <a:ext cx="4038600" cy="3429000"/>
          </a:xfrm>
        </p:spPr>
        <p:txBody>
          <a:bodyPr/>
          <a:lstStyle/>
          <a:p>
            <a:pPr marL="0" indent="0">
              <a:buNone/>
            </a:pPr>
            <a:r>
              <a:rPr lang="en-US" sz="2400" dirty="0" smtClean="0"/>
              <a:t>Scientist #2:</a:t>
            </a:r>
          </a:p>
          <a:p>
            <a:r>
              <a:rPr lang="en-US" sz="2400" dirty="0" smtClean="0"/>
              <a:t>The 5 plants given InstaGrow Fertilizer grew an average of 39 inches each, while the 5 plants NOT given InstaGrow Fertilizer grew an average of 41 inches each. Therefore, Scientist #2 concluded that InstaGrow Fertilizer does NOT make plants grow larger.</a:t>
            </a:r>
            <a:endParaRPr lang="en-US" sz="2400" dirty="0"/>
          </a:p>
        </p:txBody>
      </p:sp>
    </p:spTree>
    <p:extLst>
      <p:ext uri="{BB962C8B-B14F-4D97-AF65-F5344CB8AC3E}">
        <p14:creationId xmlns:p14="http://schemas.microsoft.com/office/powerpoint/2010/main" val="331192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a:solidFill>
                  <a:srgbClr val="00386B"/>
                </a:solidFill>
              </a:rPr>
              <a:t>Importance of Using a Control</a:t>
            </a:r>
          </a:p>
        </p:txBody>
      </p:sp>
      <p:sp>
        <p:nvSpPr>
          <p:cNvPr id="5" name="Content Placeholder 4"/>
          <p:cNvSpPr>
            <a:spLocks noGrp="1"/>
          </p:cNvSpPr>
          <p:nvPr>
            <p:ph idx="1"/>
          </p:nvPr>
        </p:nvSpPr>
        <p:spPr/>
        <p:txBody>
          <a:bodyPr/>
          <a:lstStyle/>
          <a:p>
            <a:r>
              <a:rPr lang="en-US" dirty="0" smtClean="0"/>
              <a:t>What was the difference between Scientist #1 and Scientist #2’s experiments?</a:t>
            </a:r>
          </a:p>
          <a:p>
            <a:pPr lvl="1"/>
            <a:r>
              <a:rPr lang="en-US" dirty="0" smtClean="0"/>
              <a:t>Scientist #2 used a Control Group.</a:t>
            </a:r>
          </a:p>
          <a:p>
            <a:pPr lvl="1"/>
            <a:r>
              <a:rPr lang="en-US" dirty="0" smtClean="0"/>
              <a:t>Why did using a control group make a difference?</a:t>
            </a:r>
            <a:endParaRPr lang="en-US" dirty="0"/>
          </a:p>
        </p:txBody>
      </p:sp>
    </p:spTree>
    <p:extLst>
      <p:ext uri="{BB962C8B-B14F-4D97-AF65-F5344CB8AC3E}">
        <p14:creationId xmlns:p14="http://schemas.microsoft.com/office/powerpoint/2010/main" val="33178323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Carry Out the Procedure</a:t>
            </a:r>
            <a:endParaRPr lang="en-US" dirty="0"/>
          </a:p>
        </p:txBody>
      </p:sp>
      <p:sp>
        <p:nvSpPr>
          <p:cNvPr id="3" name="Content Placeholder 2"/>
          <p:cNvSpPr>
            <a:spLocks noGrp="1"/>
          </p:cNvSpPr>
          <p:nvPr>
            <p:ph idx="1"/>
          </p:nvPr>
        </p:nvSpPr>
        <p:spPr/>
        <p:txBody>
          <a:bodyPr/>
          <a:lstStyle/>
          <a:p>
            <a:r>
              <a:rPr lang="en-US" dirty="0" smtClean="0"/>
              <a:t>Follow step-by-step procedure.</a:t>
            </a:r>
          </a:p>
          <a:p>
            <a:r>
              <a:rPr lang="en-US" dirty="0" smtClean="0"/>
              <a:t>Collect the data in data tables.</a:t>
            </a:r>
          </a:p>
          <a:p>
            <a:r>
              <a:rPr lang="en-US" dirty="0" smtClean="0"/>
              <a:t>Make and record observations.</a:t>
            </a:r>
          </a:p>
        </p:txBody>
      </p:sp>
    </p:spTree>
    <p:extLst>
      <p:ext uri="{BB962C8B-B14F-4D97-AF65-F5344CB8AC3E}">
        <p14:creationId xmlns:p14="http://schemas.microsoft.com/office/powerpoint/2010/main" val="2737337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the Data and Observations</a:t>
            </a:r>
            <a:endParaRPr lang="en-US" dirty="0"/>
          </a:p>
        </p:txBody>
      </p:sp>
      <p:sp>
        <p:nvSpPr>
          <p:cNvPr id="3" name="Content Placeholder 2"/>
          <p:cNvSpPr>
            <a:spLocks noGrp="1"/>
          </p:cNvSpPr>
          <p:nvPr>
            <p:ph idx="1"/>
          </p:nvPr>
        </p:nvSpPr>
        <p:spPr>
          <a:xfrm>
            <a:off x="457200" y="1295400"/>
            <a:ext cx="8229600" cy="5438775"/>
          </a:xfrm>
        </p:spPr>
        <p:txBody>
          <a:bodyPr/>
          <a:lstStyle/>
          <a:p>
            <a:pPr lvl="0"/>
            <a:r>
              <a:rPr lang="en-US" dirty="0" smtClean="0"/>
              <a:t>Logically and clearly present all data and observations  in the form of graphs and charts.</a:t>
            </a:r>
          </a:p>
          <a:p>
            <a:pPr lvl="1"/>
            <a:r>
              <a:rPr lang="en-US" dirty="0"/>
              <a:t>Properly label the independent and dependent </a:t>
            </a:r>
            <a:r>
              <a:rPr lang="en-US" dirty="0" smtClean="0"/>
              <a:t>variables:</a:t>
            </a:r>
          </a:p>
          <a:p>
            <a:pPr lvl="1"/>
            <a:endParaRPr lang="en-US" dirty="0"/>
          </a:p>
          <a:p>
            <a:pPr lvl="0"/>
            <a:endParaRPr lang="en-US" dirty="0" smtClean="0"/>
          </a:p>
          <a:p>
            <a:pPr lvl="0"/>
            <a:endParaRPr lang="en-US" dirty="0"/>
          </a:p>
          <a:p>
            <a:pPr lvl="0"/>
            <a:r>
              <a:rPr lang="en-US" dirty="0" smtClean="0"/>
              <a:t>Clearly and concisely analyze all data and observations. </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3800" y="3733800"/>
            <a:ext cx="3051708" cy="1843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0378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a:solidFill>
                  <a:srgbClr val="00386B"/>
                </a:solidFill>
              </a:rPr>
              <a:t>What </a:t>
            </a:r>
            <a:r>
              <a:rPr lang="en-US" sz="4000" dirty="0" smtClean="0">
                <a:solidFill>
                  <a:srgbClr val="00386B"/>
                </a:solidFill>
              </a:rPr>
              <a:t>Is </a:t>
            </a:r>
            <a:r>
              <a:rPr lang="en-US" sz="4000" dirty="0">
                <a:solidFill>
                  <a:srgbClr val="00386B"/>
                </a:solidFill>
              </a:rPr>
              <a:t>an Experiment?</a:t>
            </a:r>
          </a:p>
        </p:txBody>
      </p:sp>
      <p:sp>
        <p:nvSpPr>
          <p:cNvPr id="3" name="Content Placeholder 2"/>
          <p:cNvSpPr>
            <a:spLocks noGrp="1"/>
          </p:cNvSpPr>
          <p:nvPr>
            <p:ph idx="1"/>
          </p:nvPr>
        </p:nvSpPr>
        <p:spPr/>
        <p:txBody>
          <a:bodyPr/>
          <a:lstStyle/>
          <a:p>
            <a:r>
              <a:rPr lang="en-US" dirty="0" smtClean="0"/>
              <a:t>A research study </a:t>
            </a:r>
            <a:r>
              <a:rPr lang="en-US" dirty="0"/>
              <a:t>conducted to determine the effect that one variable has upon another variable. </a:t>
            </a:r>
          </a:p>
          <a:p>
            <a:pPr lvl="1"/>
            <a:r>
              <a:rPr lang="en-US" sz="2400" dirty="0"/>
              <a:t>Researcher maximizes control over as many aspects of the environment as possible in order to prove </a:t>
            </a:r>
            <a:r>
              <a:rPr lang="en-US" sz="2400" dirty="0" smtClean="0"/>
              <a:t>that one variable affects another variable.</a:t>
            </a:r>
            <a:endParaRPr lang="en-US" sz="2400" dirty="0"/>
          </a:p>
          <a:p>
            <a:endParaRPr lang="en-US" dirty="0"/>
          </a:p>
        </p:txBody>
      </p:sp>
    </p:spTree>
    <p:extLst>
      <p:ext uri="{BB962C8B-B14F-4D97-AF65-F5344CB8AC3E}">
        <p14:creationId xmlns:p14="http://schemas.microsoft.com/office/powerpoint/2010/main" val="1472483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Conclusions</a:t>
            </a:r>
            <a:endParaRPr lang="en-US" dirty="0"/>
          </a:p>
        </p:txBody>
      </p:sp>
      <p:sp>
        <p:nvSpPr>
          <p:cNvPr id="3" name="Content Placeholder 2"/>
          <p:cNvSpPr>
            <a:spLocks noGrp="1"/>
          </p:cNvSpPr>
          <p:nvPr>
            <p:ph idx="1"/>
          </p:nvPr>
        </p:nvSpPr>
        <p:spPr/>
        <p:txBody>
          <a:bodyPr/>
          <a:lstStyle/>
          <a:p>
            <a:r>
              <a:rPr lang="en-US" dirty="0" smtClean="0"/>
              <a:t>Write a conclusion statement directly related to the original hypothesis</a:t>
            </a:r>
          </a:p>
          <a:p>
            <a:pPr lvl="1"/>
            <a:r>
              <a:rPr lang="en-US" dirty="0" smtClean="0"/>
              <a:t>For example: “The hypothesis was correct…”</a:t>
            </a:r>
          </a:p>
          <a:p>
            <a:r>
              <a:rPr lang="en-US" dirty="0" smtClean="0"/>
              <a:t>Explain the rationale for the conclusion and clarify any details.</a:t>
            </a:r>
          </a:p>
          <a:p>
            <a:r>
              <a:rPr lang="en-US" dirty="0" smtClean="0"/>
              <a:t>Discuss any possible sources of error.</a:t>
            </a:r>
          </a:p>
          <a:p>
            <a:pPr lvl="1"/>
            <a:r>
              <a:rPr lang="en-US" dirty="0" smtClean="0"/>
              <a:t>Anything that might have affected the results of the experiment.</a:t>
            </a:r>
          </a:p>
          <a:p>
            <a:endParaRPr lang="en-US" dirty="0"/>
          </a:p>
        </p:txBody>
      </p:sp>
    </p:spTree>
    <p:extLst>
      <p:ext uri="{BB962C8B-B14F-4D97-AF65-F5344CB8AC3E}">
        <p14:creationId xmlns:p14="http://schemas.microsoft.com/office/powerpoint/2010/main" val="15696979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Possible Next </a:t>
            </a:r>
            <a:r>
              <a:rPr lang="en-US" dirty="0" smtClean="0"/>
              <a:t>Steps</a:t>
            </a:r>
            <a:endParaRPr lang="en-US" dirty="0"/>
          </a:p>
        </p:txBody>
      </p:sp>
      <p:sp>
        <p:nvSpPr>
          <p:cNvPr id="3" name="Content Placeholder 2"/>
          <p:cNvSpPr>
            <a:spLocks noGrp="1"/>
          </p:cNvSpPr>
          <p:nvPr>
            <p:ph idx="1"/>
          </p:nvPr>
        </p:nvSpPr>
        <p:spPr/>
        <p:txBody>
          <a:bodyPr/>
          <a:lstStyle/>
          <a:p>
            <a:pPr lvl="0"/>
            <a:r>
              <a:rPr lang="en-US" dirty="0" smtClean="0"/>
              <a:t>Change </a:t>
            </a:r>
            <a:r>
              <a:rPr lang="en-US" dirty="0"/>
              <a:t>your hypothesis.</a:t>
            </a:r>
          </a:p>
          <a:p>
            <a:pPr lvl="0"/>
            <a:r>
              <a:rPr lang="en-US" dirty="0" smtClean="0"/>
              <a:t>Re-design </a:t>
            </a:r>
            <a:r>
              <a:rPr lang="en-US" dirty="0"/>
              <a:t>the procedure because of design </a:t>
            </a:r>
            <a:r>
              <a:rPr lang="en-US" dirty="0" smtClean="0"/>
              <a:t>flaws.</a:t>
            </a:r>
            <a:endParaRPr lang="en-US" dirty="0"/>
          </a:p>
          <a:p>
            <a:pPr lvl="0"/>
            <a:r>
              <a:rPr lang="en-US" dirty="0" smtClean="0"/>
              <a:t>Develop </a:t>
            </a:r>
            <a:r>
              <a:rPr lang="en-US" dirty="0"/>
              <a:t>new questions based on the work in this experiment.</a:t>
            </a:r>
          </a:p>
          <a:p>
            <a:pPr lvl="0"/>
            <a:r>
              <a:rPr lang="en-US" dirty="0" smtClean="0"/>
              <a:t>Move </a:t>
            </a:r>
            <a:r>
              <a:rPr lang="en-US" dirty="0"/>
              <a:t>on to a new or related research topic.</a:t>
            </a:r>
          </a:p>
          <a:p>
            <a:endParaRPr lang="en-US" dirty="0"/>
          </a:p>
        </p:txBody>
      </p:sp>
    </p:spTree>
    <p:extLst>
      <p:ext uri="{BB962C8B-B14F-4D97-AF65-F5344CB8AC3E}">
        <p14:creationId xmlns:p14="http://schemas.microsoft.com/office/powerpoint/2010/main" val="4241084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Reliable and Valid Experiments</a:t>
            </a:r>
            <a:endParaRPr lang="en-US" dirty="0"/>
          </a:p>
        </p:txBody>
      </p:sp>
      <p:sp>
        <p:nvSpPr>
          <p:cNvPr id="3" name="Content Placeholder 2"/>
          <p:cNvSpPr>
            <a:spLocks noGrp="1"/>
          </p:cNvSpPr>
          <p:nvPr>
            <p:ph idx="1"/>
          </p:nvPr>
        </p:nvSpPr>
        <p:spPr>
          <a:xfrm>
            <a:off x="457200" y="1752600"/>
            <a:ext cx="8229600" cy="4373563"/>
          </a:xfrm>
        </p:spPr>
        <p:txBody>
          <a:bodyPr/>
          <a:lstStyle/>
          <a:p>
            <a:pPr lvl="1">
              <a:buNone/>
            </a:pPr>
            <a:r>
              <a:rPr lang="en-US" b="1" dirty="0" smtClean="0"/>
              <a:t>Reliable</a:t>
            </a:r>
            <a:r>
              <a:rPr lang="en-US" dirty="0"/>
              <a:t>: </a:t>
            </a:r>
            <a:r>
              <a:rPr lang="en-US" dirty="0" smtClean="0"/>
              <a:t>An experiment in </a:t>
            </a:r>
            <a:r>
              <a:rPr lang="en-US" dirty="0"/>
              <a:t>which another researcher can perform exactly the same experiment and generate </a:t>
            </a:r>
            <a:r>
              <a:rPr lang="en-US" dirty="0" smtClean="0"/>
              <a:t>similar results.</a:t>
            </a:r>
          </a:p>
          <a:p>
            <a:pPr lvl="1">
              <a:buNone/>
            </a:pPr>
            <a:endParaRPr lang="en-US" dirty="0"/>
          </a:p>
          <a:p>
            <a:pPr lvl="1">
              <a:buNone/>
            </a:pPr>
            <a:r>
              <a:rPr lang="en-US" b="1" dirty="0" smtClean="0"/>
              <a:t>Valid</a:t>
            </a:r>
            <a:r>
              <a:rPr lang="en-US" dirty="0"/>
              <a:t>: </a:t>
            </a:r>
            <a:r>
              <a:rPr lang="en-US" dirty="0" smtClean="0"/>
              <a:t>An experiment in </a:t>
            </a:r>
            <a:r>
              <a:rPr lang="en-US" dirty="0"/>
              <a:t>which the results accurately describe the real world</a:t>
            </a:r>
            <a:r>
              <a:rPr lang="en-US" dirty="0" smtClean="0"/>
              <a:t>.</a:t>
            </a:r>
            <a:endParaRPr lang="en-US" u="sng" dirty="0"/>
          </a:p>
        </p:txBody>
      </p:sp>
    </p:spTree>
    <p:extLst>
      <p:ext uri="{BB962C8B-B14F-4D97-AF65-F5344CB8AC3E}">
        <p14:creationId xmlns:p14="http://schemas.microsoft.com/office/powerpoint/2010/main" val="1812218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Experimental Design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Identify the problem.</a:t>
            </a:r>
          </a:p>
          <a:p>
            <a:pPr marL="514350" indent="-514350">
              <a:buFont typeface="+mj-lt"/>
              <a:buAutoNum type="arabicPeriod"/>
            </a:pPr>
            <a:r>
              <a:rPr lang="en-US" dirty="0" smtClean="0"/>
              <a:t>Formulate a hypothesis.</a:t>
            </a:r>
          </a:p>
          <a:p>
            <a:pPr marL="514350" indent="-514350">
              <a:buFont typeface="+mj-lt"/>
              <a:buAutoNum type="arabicPeriod"/>
            </a:pPr>
            <a:r>
              <a:rPr lang="en-US" dirty="0" smtClean="0"/>
              <a:t>Design the procedure to be used to test the hypothesis.</a:t>
            </a:r>
          </a:p>
          <a:p>
            <a:pPr marL="514350" indent="-514350">
              <a:buFont typeface="+mj-lt"/>
              <a:buAutoNum type="arabicPeriod"/>
            </a:pPr>
            <a:r>
              <a:rPr lang="en-US" dirty="0" smtClean="0"/>
              <a:t>Carry out the experimental procedure.</a:t>
            </a:r>
          </a:p>
          <a:p>
            <a:pPr marL="514350" indent="-514350">
              <a:buFont typeface="+mj-lt"/>
              <a:buAutoNum type="arabicPeriod"/>
            </a:pPr>
            <a:r>
              <a:rPr lang="en-US" dirty="0" smtClean="0"/>
              <a:t>Analyze the data and observations.</a:t>
            </a:r>
          </a:p>
          <a:p>
            <a:pPr marL="514350" indent="-514350">
              <a:buFont typeface="+mj-lt"/>
              <a:buAutoNum type="arabicPeriod"/>
            </a:pPr>
            <a:r>
              <a:rPr lang="en-US" dirty="0" smtClean="0"/>
              <a:t>Draw conclusions.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Problem</a:t>
            </a:r>
            <a:endParaRPr lang="en-US" dirty="0"/>
          </a:p>
        </p:txBody>
      </p:sp>
      <p:sp>
        <p:nvSpPr>
          <p:cNvPr id="3" name="Content Placeholder 2"/>
          <p:cNvSpPr>
            <a:spLocks noGrp="1"/>
          </p:cNvSpPr>
          <p:nvPr>
            <p:ph idx="1"/>
          </p:nvPr>
        </p:nvSpPr>
        <p:spPr/>
        <p:txBody>
          <a:bodyPr/>
          <a:lstStyle/>
          <a:p>
            <a:r>
              <a:rPr lang="en-US" dirty="0" smtClean="0"/>
              <a:t>State the question you are trying to answer.</a:t>
            </a:r>
          </a:p>
          <a:p>
            <a:pPr lvl="1"/>
            <a:r>
              <a:rPr lang="en-US" dirty="0" smtClean="0"/>
              <a:t>The question should be specific and measurable.</a:t>
            </a:r>
          </a:p>
          <a:p>
            <a:pPr lvl="2"/>
            <a:r>
              <a:rPr lang="en-US" dirty="0" smtClean="0"/>
              <a:t>Example Problem: Does InstaGrow Fertilizer make plants grow larger than plants grown without InstaGrow Fertilizer?</a:t>
            </a:r>
            <a:endParaRPr lang="en-US" dirty="0"/>
          </a:p>
        </p:txBody>
      </p:sp>
    </p:spTree>
    <p:extLst>
      <p:ext uri="{BB962C8B-B14F-4D97-AF65-F5344CB8AC3E}">
        <p14:creationId xmlns:p14="http://schemas.microsoft.com/office/powerpoint/2010/main" val="4254237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Formulate a Hypothesis </a:t>
            </a:r>
            <a:endParaRPr lang="en-US" dirty="0"/>
          </a:p>
        </p:txBody>
      </p:sp>
      <p:sp>
        <p:nvSpPr>
          <p:cNvPr id="3" name="Content Placeholder 2"/>
          <p:cNvSpPr>
            <a:spLocks noGrp="1"/>
          </p:cNvSpPr>
          <p:nvPr>
            <p:ph idx="1"/>
          </p:nvPr>
        </p:nvSpPr>
        <p:spPr/>
        <p:txBody>
          <a:bodyPr/>
          <a:lstStyle/>
          <a:p>
            <a:r>
              <a:rPr lang="en-US" dirty="0"/>
              <a:t>The hypothesis is a clear prediction of the anticipated results</a:t>
            </a:r>
            <a:r>
              <a:rPr lang="en-US" dirty="0" smtClean="0"/>
              <a:t>.</a:t>
            </a:r>
          </a:p>
          <a:p>
            <a:pPr lvl="1"/>
            <a:r>
              <a:rPr lang="en-US" dirty="0" smtClean="0"/>
              <a:t>Indicates the independent and dependent variables in the experiment.</a:t>
            </a:r>
            <a:endParaRPr lang="en-US" dirty="0"/>
          </a:p>
        </p:txBody>
      </p:sp>
    </p:spTree>
    <p:extLst>
      <p:ext uri="{BB962C8B-B14F-4D97-AF65-F5344CB8AC3E}">
        <p14:creationId xmlns:p14="http://schemas.microsoft.com/office/powerpoint/2010/main" val="1875652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715962"/>
          </a:xfrm>
        </p:spPr>
        <p:txBody>
          <a:bodyPr/>
          <a:lstStyle/>
          <a:p>
            <a:r>
              <a:rPr lang="en-US" dirty="0" smtClean="0"/>
              <a:t>Independent and Dependent Variables</a:t>
            </a:r>
            <a:endParaRPr lang="en-US" dirty="0"/>
          </a:p>
        </p:txBody>
      </p:sp>
      <p:sp>
        <p:nvSpPr>
          <p:cNvPr id="3" name="Content Placeholder 2"/>
          <p:cNvSpPr>
            <a:spLocks noGrp="1"/>
          </p:cNvSpPr>
          <p:nvPr>
            <p:ph idx="1"/>
          </p:nvPr>
        </p:nvSpPr>
        <p:spPr>
          <a:xfrm>
            <a:off x="457200" y="1295400"/>
            <a:ext cx="8229600" cy="5486400"/>
          </a:xfrm>
        </p:spPr>
        <p:txBody>
          <a:bodyPr/>
          <a:lstStyle/>
          <a:p>
            <a:r>
              <a:rPr lang="en-US" dirty="0" smtClean="0"/>
              <a:t>Independent Variable:</a:t>
            </a:r>
          </a:p>
          <a:p>
            <a:pPr lvl="1"/>
            <a:r>
              <a:rPr lang="en-US" sz="2400" dirty="0" smtClean="0"/>
              <a:t>The variable that is varied or manipulated by the researcher.</a:t>
            </a:r>
          </a:p>
          <a:p>
            <a:r>
              <a:rPr lang="en-US" dirty="0" smtClean="0"/>
              <a:t>Dependent Variable:</a:t>
            </a:r>
          </a:p>
          <a:p>
            <a:pPr lvl="1"/>
            <a:r>
              <a:rPr lang="en-US" sz="2400" dirty="0" smtClean="0"/>
              <a:t>The measurable effect, outcome, or response in which the research is interested.</a:t>
            </a:r>
          </a:p>
          <a:p>
            <a:pPr lvl="1"/>
            <a:r>
              <a:rPr lang="en-US" sz="2400" dirty="0" smtClean="0"/>
              <a:t>The dependent variable is not manipulated by the experimenter, but instead is observed or measured for variations.</a:t>
            </a:r>
          </a:p>
        </p:txBody>
      </p:sp>
    </p:spTree>
    <p:extLst>
      <p:ext uri="{BB962C8B-B14F-4D97-AF65-F5344CB8AC3E}">
        <p14:creationId xmlns:p14="http://schemas.microsoft.com/office/powerpoint/2010/main" val="3179010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and Dependent Variables </a:t>
            </a:r>
            <a:endParaRPr lang="en-US" dirty="0"/>
          </a:p>
        </p:txBody>
      </p:sp>
      <p:sp>
        <p:nvSpPr>
          <p:cNvPr id="3" name="Content Placeholder 2"/>
          <p:cNvSpPr>
            <a:spLocks noGrp="1"/>
          </p:cNvSpPr>
          <p:nvPr>
            <p:ph idx="1"/>
          </p:nvPr>
        </p:nvSpPr>
        <p:spPr/>
        <p:txBody>
          <a:bodyPr/>
          <a:lstStyle/>
          <a:p>
            <a:r>
              <a:rPr lang="en-US" dirty="0"/>
              <a:t>The independent variable is the presumed cause, whereas the dependent variable is the presumed effect.</a:t>
            </a:r>
          </a:p>
          <a:p>
            <a:r>
              <a:rPr lang="en-US" dirty="0" smtClean="0"/>
              <a:t>Helpful way to determine the independent and dependent variables of an experiment: fill in the following question:</a:t>
            </a:r>
          </a:p>
          <a:p>
            <a:r>
              <a:rPr lang="en-US" sz="2400" dirty="0"/>
              <a:t>Does </a:t>
            </a:r>
            <a:r>
              <a:rPr lang="en-US" sz="2400" dirty="0" smtClean="0"/>
              <a:t>___________ </a:t>
            </a:r>
            <a:r>
              <a:rPr lang="en-US" sz="2400" dirty="0"/>
              <a:t>cause/affect </a:t>
            </a:r>
            <a:r>
              <a:rPr lang="en-US" sz="2400" dirty="0" smtClean="0"/>
              <a:t>___________?</a:t>
            </a:r>
            <a:endParaRPr lang="en-US" sz="2400" dirty="0"/>
          </a:p>
          <a:p>
            <a:pPr>
              <a:buFont typeface="Wingdings" pitchFamily="2" charset="2"/>
              <a:buNone/>
            </a:pPr>
            <a:r>
              <a:rPr lang="en-US" sz="2400" dirty="0"/>
              <a:t>		 </a:t>
            </a:r>
            <a:r>
              <a:rPr lang="en-US" sz="2400" dirty="0" smtClean="0"/>
              <a:t>  </a:t>
            </a:r>
            <a:r>
              <a:rPr lang="en-US" sz="1400" dirty="0" smtClean="0"/>
              <a:t>Independent Variable</a:t>
            </a:r>
            <a:r>
              <a:rPr lang="en-US" sz="1400" dirty="0"/>
              <a:t>	</a:t>
            </a:r>
            <a:r>
              <a:rPr lang="en-US" sz="1400" dirty="0" smtClean="0"/>
              <a:t>	     Dependent Variable</a:t>
            </a:r>
            <a:endParaRPr lang="en-US" sz="1400" dirty="0"/>
          </a:p>
          <a:p>
            <a:endParaRPr lang="en-US" dirty="0"/>
          </a:p>
        </p:txBody>
      </p:sp>
    </p:spTree>
    <p:extLst>
      <p:ext uri="{BB962C8B-B14F-4D97-AF65-F5344CB8AC3E}">
        <p14:creationId xmlns:p14="http://schemas.microsoft.com/office/powerpoint/2010/main" val="3448007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Independent and Dependent Variables:</a:t>
            </a:r>
            <a:endParaRPr lang="en-US" dirty="0"/>
          </a:p>
        </p:txBody>
      </p:sp>
      <p:sp>
        <p:nvSpPr>
          <p:cNvPr id="3" name="Content Placeholder 2"/>
          <p:cNvSpPr>
            <a:spLocks noGrp="1"/>
          </p:cNvSpPr>
          <p:nvPr>
            <p:ph idx="1"/>
          </p:nvPr>
        </p:nvSpPr>
        <p:spPr/>
        <p:txBody>
          <a:bodyPr/>
          <a:lstStyle/>
          <a:p>
            <a:r>
              <a:rPr lang="en-US" sz="2400" dirty="0"/>
              <a:t>Does ___________ cause/affect ___________?</a:t>
            </a:r>
          </a:p>
          <a:p>
            <a:pPr>
              <a:buNone/>
            </a:pPr>
            <a:r>
              <a:rPr lang="en-US" sz="2400" dirty="0"/>
              <a:t>	</a:t>
            </a:r>
            <a:r>
              <a:rPr lang="en-US" sz="1400" dirty="0"/>
              <a:t>	   Independent Variable		     Dependent </a:t>
            </a:r>
            <a:r>
              <a:rPr lang="en-US" sz="1400" dirty="0" smtClean="0"/>
              <a:t>Variable</a:t>
            </a:r>
          </a:p>
          <a:p>
            <a:pPr>
              <a:buNone/>
            </a:pPr>
            <a:endParaRPr lang="en-US" sz="1400" dirty="0"/>
          </a:p>
          <a:p>
            <a:pPr marL="342900" lvl="2" indent="-342900">
              <a:buNone/>
            </a:pPr>
            <a:r>
              <a:rPr lang="en-US" dirty="0"/>
              <a:t>Example Problem: Does InstaGrow Fertilizer make plants grow larger than plants grown without InstaGrow Fertilizer?</a:t>
            </a:r>
          </a:p>
          <a:p>
            <a:pPr>
              <a:buNone/>
            </a:pPr>
            <a:endParaRPr lang="en-US" sz="1400" dirty="0" smtClean="0"/>
          </a:p>
          <a:p>
            <a:pPr>
              <a:buNone/>
            </a:pPr>
            <a:r>
              <a:rPr lang="en-US" sz="2400" dirty="0" smtClean="0"/>
              <a:t>Does </a:t>
            </a:r>
            <a:r>
              <a:rPr lang="en-US" sz="2400" u="sng" dirty="0" smtClean="0"/>
              <a:t>InstaGrow Fertilizer </a:t>
            </a:r>
            <a:r>
              <a:rPr lang="en-US" sz="2400" dirty="0" smtClean="0"/>
              <a:t>cause/affect </a:t>
            </a:r>
            <a:r>
              <a:rPr lang="en-US" sz="2400" u="sng" dirty="0" smtClean="0"/>
              <a:t>plant growth</a:t>
            </a:r>
            <a:r>
              <a:rPr lang="en-US" sz="2400" dirty="0" smtClean="0"/>
              <a:t>?</a:t>
            </a:r>
          </a:p>
          <a:p>
            <a:pPr>
              <a:buNone/>
            </a:pPr>
            <a:endParaRPr lang="en-US" sz="2800" dirty="0"/>
          </a:p>
          <a:p>
            <a:pPr lvl="2"/>
            <a:r>
              <a:rPr lang="en-US" dirty="0" smtClean="0"/>
              <a:t>Independent Variable: InstaGrow Fertilizer</a:t>
            </a:r>
          </a:p>
          <a:p>
            <a:pPr lvl="2"/>
            <a:r>
              <a:rPr lang="en-US" dirty="0" smtClean="0"/>
              <a:t>Dependent Variable: Plant Growth</a:t>
            </a:r>
            <a:endParaRPr lang="en-US" dirty="0"/>
          </a:p>
        </p:txBody>
      </p:sp>
    </p:spTree>
    <p:extLst>
      <p:ext uri="{BB962C8B-B14F-4D97-AF65-F5344CB8AC3E}">
        <p14:creationId xmlns:p14="http://schemas.microsoft.com/office/powerpoint/2010/main" val="689013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xperimental Design&amp;quot;&quot;/&gt;&lt;property id=&quot;20307&quot; value=&quot;256&quot;/&gt;&lt;/object&gt;&lt;object type=&quot;3&quot; unique_id=&quot;10005&quot;&gt;&lt;property id=&quot;20148&quot; value=&quot;5&quot;/&gt;&lt;property id=&quot;20300&quot; value=&quot;Slide 2 - &amp;quot;What is an Experiment?&amp;quot;&quot;/&gt;&lt;property id=&quot;20307&quot; value=&quot;266&quot;/&gt;&lt;/object&gt;&lt;object type=&quot;3&quot; unique_id=&quot;10006&quot;&gt;&lt;property id=&quot;20148&quot; value=&quot;5&quot;/&gt;&lt;property id=&quot;20300&quot; value=&quot;Slide 3 - &amp;quot;Experiments Need to be Reliable and Valid:&amp;quot;&quot;/&gt;&lt;property id=&quot;20307&quot; value=&quot;265&quot;/&gt;&lt;/object&gt;&lt;object type=&quot;3&quot; unique_id=&quot;10007&quot;&gt;&lt;property id=&quot;20148&quot; value=&quot;5&quot;/&gt;&lt;property id=&quot;20300&quot; value=&quot;Slide 4 - &amp;quot;Steps of Experimental Design&amp;quot;&quot;/&gt;&lt;property id=&quot;20307&quot; value=&quot;258&quot;/&gt;&lt;/object&gt;&lt;object type=&quot;3&quot; unique_id=&quot;10008&quot;&gt;&lt;property id=&quot;20148&quot; value=&quot;5&quot;/&gt;&lt;property id=&quot;20300&quot; value=&quot;Slide 5 - &amp;quot;Identify the Problem&amp;quot;&quot;/&gt;&lt;property id=&quot;20307&quot; value=&quot;259&quot;/&gt;&lt;/object&gt;&lt;object type=&quot;3&quot; unique_id=&quot;10009&quot;&gt;&lt;property id=&quot;20148&quot; value=&quot;5&quot;/&gt;&lt;property id=&quot;20300&quot; value=&quot;Slide 6 - &amp;quot;Formulate a Hypothesis &amp;quot;&quot;/&gt;&lt;property id=&quot;20307&quot; value=&quot;260&quot;/&gt;&lt;/object&gt;&lt;object type=&quot;3&quot; unique_id=&quot;10010&quot;&gt;&lt;property id=&quot;20148&quot; value=&quot;5&quot;/&gt;&lt;property id=&quot;20300&quot; value=&quot;Slide 7 - &amp;quot;Independent and Dependent Variables&amp;quot;&quot;/&gt;&lt;property id=&quot;20307&quot; value=&quot;267&quot;/&gt;&lt;/object&gt;&lt;object type=&quot;3&quot; unique_id=&quot;10011&quot;&gt;&lt;property id=&quot;20148&quot; value=&quot;5&quot;/&gt;&lt;property id=&quot;20300&quot; value=&quot;Slide 8 - &amp;quot;Independent and Dependent Variables &amp;quot;&quot;/&gt;&lt;property id=&quot;20307&quot; value=&quot;268&quot;/&gt;&lt;/object&gt;&lt;object type=&quot;3&quot; unique_id=&quot;10012&quot;&gt;&lt;property id=&quot;20148&quot; value=&quot;5&quot;/&gt;&lt;property id=&quot;20300&quot; value=&quot;Slide 9 - &amp;quot;Example Independent and Dependent Variables:&amp;quot;&quot;/&gt;&lt;property id=&quot;20307&quot; value=&quot;269&quot;/&gt;&lt;/object&gt;&lt;object type=&quot;3&quot; unique_id=&quot;10013&quot;&gt;&lt;property id=&quot;20148&quot; value=&quot;5&quot;/&gt;&lt;property id=&quot;20300&quot; value=&quot;Slide 10 - &amp;quot;Example Hypothesis:&amp;quot;&quot;/&gt;&lt;property id=&quot;20307&quot; value=&quot;270&quot;/&gt;&lt;/object&gt;&lt;object type=&quot;3&quot; unique_id=&quot;10014&quot;&gt;&lt;property id=&quot;20148&quot; value=&quot;5&quot;/&gt;&lt;property id=&quot;20300&quot; value=&quot;Slide 11 - &amp;quot;Design the Procedure&amp;quot;&quot;/&gt;&lt;property id=&quot;20307&quot; value=&quot;261&quot;/&gt;&lt;/object&gt;&lt;object type=&quot;3&quot; unique_id=&quot;10015&quot;&gt;&lt;property id=&quot;20148&quot; value=&quot;5&quot;/&gt;&lt;property id=&quot;20300&quot; value=&quot;Slide 12 - &amp;quot;Procedure&amp;quot;&quot;/&gt;&lt;property id=&quot;20307&quot; value=&quot;271&quot;/&gt;&lt;/object&gt;&lt;object type=&quot;3&quot; unique_id=&quot;10016&quot;&gt;&lt;property id=&quot;20148&quot; value=&quot;5&quot;/&gt;&lt;property id=&quot;20300&quot; value=&quot;Slide 13 - &amp;quot;Control Group&amp;quot;&quot;/&gt;&lt;property id=&quot;20307&quot; value=&quot;272&quot;/&gt;&lt;/object&gt;&lt;object type=&quot;3&quot; unique_id=&quot;10017&quot;&gt;&lt;property id=&quot;20148&quot; value=&quot;5&quot;/&gt;&lt;property id=&quot;20300&quot; value=&quot;Slide 14 - &amp;quot;Positive and Negative Controls&amp;quot;&quot;/&gt;&lt;property id=&quot;20307&quot; value=&quot;273&quot;/&gt;&lt;/object&gt;&lt;object type=&quot;3&quot; unique_id=&quot;10018&quot;&gt;&lt;property id=&quot;20148&quot; value=&quot;5&quot;/&gt;&lt;property id=&quot;20300&quot; value=&quot;Slide 15 - &amp;quot;Importance of Using a Control&amp;quot;&quot;/&gt;&lt;property id=&quot;20307&quot; value=&quot;274&quot;/&gt;&lt;/object&gt;&lt;object type=&quot;3&quot; unique_id=&quot;10019&quot;&gt;&lt;property id=&quot;20148&quot; value=&quot;5&quot;/&gt;&lt;property id=&quot;20300&quot; value=&quot;Slide 16 - &amp;quot;Importance of Using a Control&amp;quot;&quot;/&gt;&lt;property id=&quot;20307&quot; value=&quot;275&quot;/&gt;&lt;/object&gt;&lt;object type=&quot;3&quot; unique_id=&quot;10020&quot;&gt;&lt;property id=&quot;20148&quot; value=&quot;5&quot;/&gt;&lt;property id=&quot;20300&quot; value=&quot;Slide 17 - &amp;quot;Importance of Using a Control&amp;quot;&quot;/&gt;&lt;property id=&quot;20307&quot; value=&quot;276&quot;/&gt;&lt;/object&gt;&lt;object type=&quot;3&quot; unique_id=&quot;10021&quot;&gt;&lt;property id=&quot;20148&quot; value=&quot;5&quot;/&gt;&lt;property id=&quot;20300&quot; value=&quot;Slide 18 - &amp;quot;Carry out the Procedure&amp;quot;&quot;/&gt;&lt;property id=&quot;20307&quot; value=&quot;262&quot;/&gt;&lt;/object&gt;&lt;object type=&quot;3&quot; unique_id=&quot;10022&quot;&gt;&lt;property id=&quot;20148&quot; value=&quot;5&quot;/&gt;&lt;property id=&quot;20300&quot; value=&quot;Slide 19 - &amp;quot;Analyze the Data and Observations&amp;quot;&quot;/&gt;&lt;property id=&quot;20307&quot; value=&quot;263&quot;/&gt;&lt;/object&gt;&lt;object type=&quot;3&quot; unique_id=&quot;10023&quot;&gt;&lt;property id=&quot;20148&quot; value=&quot;5&quot;/&gt;&lt;property id=&quot;20300&quot; value=&quot;Slide 20 - &amp;quot;Draw Conclusions&amp;quot;&quot;/&gt;&lt;property id=&quot;20307&quot; value=&quot;264&quot;/&gt;&lt;/object&gt;&lt;object type=&quot;3&quot; unique_id=&quot;10024&quot;&gt;&lt;property id=&quot;20148&quot; value=&quot;5&quot;/&gt;&lt;property id=&quot;20300&quot; value=&quot;Slide 21 - &amp;quot;Possible Next Steps&amp;quot;&quot;/&gt;&lt;property id=&quot;20307&quot; value=&quot;277&quot;/&gt;&lt;/object&gt;&lt;/object&gt;&lt;/object&gt;&lt;/database&gt;"/>
  <p:tag name="SECTOMILLISECCONVERTED" val="1"/>
</p:tagLst>
</file>

<file path=ppt/theme/theme1.xml><?xml version="1.0" encoding="utf-8"?>
<a:theme xmlns:a="http://schemas.openxmlformats.org/drawingml/2006/main" name="Curriculum 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Curriculum Template</Template>
  <TotalTime>1558</TotalTime>
  <Words>1112</Words>
  <Application>Microsoft Office PowerPoint</Application>
  <PresentationFormat>On-screen Show (4:3)</PresentationFormat>
  <Paragraphs>130</Paragraphs>
  <Slides>21</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21</vt:i4>
      </vt:variant>
    </vt:vector>
  </HeadingPairs>
  <TitlesOfParts>
    <vt:vector size="25" baseType="lpstr">
      <vt:lpstr>Arial</vt:lpstr>
      <vt:lpstr>Wingdings</vt:lpstr>
      <vt:lpstr>Curriculum Template</vt:lpstr>
      <vt:lpstr>1_Custom Design</vt:lpstr>
      <vt:lpstr>PowerPoint Presentation</vt:lpstr>
      <vt:lpstr>What Is an Experiment?</vt:lpstr>
      <vt:lpstr>Reliable and Valid Experiments</vt:lpstr>
      <vt:lpstr>Steps of Experimental Design</vt:lpstr>
      <vt:lpstr>Identify the Problem</vt:lpstr>
      <vt:lpstr>Formulate a Hypothesis </vt:lpstr>
      <vt:lpstr>Independent and Dependent Variables</vt:lpstr>
      <vt:lpstr>Independent and Dependent Variables </vt:lpstr>
      <vt:lpstr>Example Independent and Dependent Variables:</vt:lpstr>
      <vt:lpstr>Example Hypothesis:</vt:lpstr>
      <vt:lpstr>Design the Procedure</vt:lpstr>
      <vt:lpstr>Procedure</vt:lpstr>
      <vt:lpstr>Control Group</vt:lpstr>
      <vt:lpstr>Positive and Negative Controls</vt:lpstr>
      <vt:lpstr>Importance of Using a Control</vt:lpstr>
      <vt:lpstr>Importance of Using a Control</vt:lpstr>
      <vt:lpstr>Importance of Using a Control</vt:lpstr>
      <vt:lpstr>Carry Out the Procedure</vt:lpstr>
      <vt:lpstr>Analyze the Data and Observations</vt:lpstr>
      <vt:lpstr>Draw Conclusions</vt:lpstr>
      <vt:lpstr>Possible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Design</dc:title>
  <dc:creator>rallard</dc:creator>
  <cp:lastModifiedBy>Pichette, Claire</cp:lastModifiedBy>
  <cp:revision>34</cp:revision>
  <dcterms:created xsi:type="dcterms:W3CDTF">2012-01-17T15:37:55Z</dcterms:created>
  <dcterms:modified xsi:type="dcterms:W3CDTF">2016-10-06T16:45:12Z</dcterms:modified>
</cp:coreProperties>
</file>