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A6ECD5-9385-4301-BEA5-9F227B3733E5}"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280029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6ECD5-9385-4301-BEA5-9F227B3733E5}"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4066098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6ECD5-9385-4301-BEA5-9F227B3733E5}"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211548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6ECD5-9385-4301-BEA5-9F227B3733E5}"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3947211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6ECD5-9385-4301-BEA5-9F227B3733E5}"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191562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A6ECD5-9385-4301-BEA5-9F227B3733E5}"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386836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A6ECD5-9385-4301-BEA5-9F227B3733E5}"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247762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A6ECD5-9385-4301-BEA5-9F227B3733E5}"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334998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6ECD5-9385-4301-BEA5-9F227B3733E5}"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3732955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6ECD5-9385-4301-BEA5-9F227B3733E5}"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159835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6ECD5-9385-4301-BEA5-9F227B3733E5}"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ED021-E458-45C4-8C04-A03FF28C0A6E}" type="slidenum">
              <a:rPr lang="en-US" smtClean="0"/>
              <a:t>‹#›</a:t>
            </a:fld>
            <a:endParaRPr lang="en-US"/>
          </a:p>
        </p:txBody>
      </p:sp>
    </p:spTree>
    <p:extLst>
      <p:ext uri="{BB962C8B-B14F-4D97-AF65-F5344CB8AC3E}">
        <p14:creationId xmlns:p14="http://schemas.microsoft.com/office/powerpoint/2010/main" val="218932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6ECD5-9385-4301-BEA5-9F227B3733E5}" type="datetimeFigureOut">
              <a:rPr lang="en-US" smtClean="0"/>
              <a:t>9/9/2015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ED021-E458-45C4-8C04-A03FF28C0A6E}" type="slidenum">
              <a:rPr lang="en-US" smtClean="0"/>
              <a:t>‹#›</a:t>
            </a:fld>
            <a:endParaRPr lang="en-US"/>
          </a:p>
        </p:txBody>
      </p:sp>
    </p:spTree>
    <p:extLst>
      <p:ext uri="{BB962C8B-B14F-4D97-AF65-F5344CB8AC3E}">
        <p14:creationId xmlns:p14="http://schemas.microsoft.com/office/powerpoint/2010/main" val="2647932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en-US" dirty="0" smtClean="0"/>
              <a:t>Microscope 101</a:t>
            </a:r>
            <a:endParaRPr lang="en-US" dirty="0"/>
          </a:p>
        </p:txBody>
      </p:sp>
      <p:sp>
        <p:nvSpPr>
          <p:cNvPr id="3" name="Subtitle 2"/>
          <p:cNvSpPr>
            <a:spLocks noGrp="1"/>
          </p:cNvSpPr>
          <p:nvPr>
            <p:ph type="subTitle" idx="1"/>
          </p:nvPr>
        </p:nvSpPr>
        <p:spPr>
          <a:xfrm>
            <a:off x="457200" y="3200400"/>
            <a:ext cx="5410200" cy="1752600"/>
          </a:xfrm>
        </p:spPr>
        <p:txBody>
          <a:bodyPr/>
          <a:lstStyle/>
          <a:p>
            <a:r>
              <a:rPr lang="en-US" dirty="0" smtClean="0"/>
              <a:t>Always carry a scope with two hands:  One on the arm and one under the base.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960308"/>
            <a:ext cx="3209925" cy="4436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123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of Field</a:t>
            </a:r>
            <a:endParaRPr lang="en-US" dirty="0"/>
          </a:p>
        </p:txBody>
      </p:sp>
      <p:sp>
        <p:nvSpPr>
          <p:cNvPr id="3" name="Content Placeholder 2"/>
          <p:cNvSpPr>
            <a:spLocks noGrp="1"/>
          </p:cNvSpPr>
          <p:nvPr>
            <p:ph idx="1"/>
          </p:nvPr>
        </p:nvSpPr>
        <p:spPr/>
        <p:txBody>
          <a:bodyPr/>
          <a:lstStyle/>
          <a:p>
            <a:r>
              <a:rPr lang="en-US" b="1" dirty="0"/>
              <a:t>D</a:t>
            </a:r>
            <a:r>
              <a:rPr lang="en-US" b="1" dirty="0" smtClean="0"/>
              <a:t>epth of field</a:t>
            </a:r>
            <a:r>
              <a:rPr lang="en-US" dirty="0" smtClean="0"/>
              <a:t> (</a:t>
            </a:r>
            <a:r>
              <a:rPr lang="en-US" b="1" dirty="0" smtClean="0"/>
              <a:t>DOF</a:t>
            </a:r>
            <a:r>
              <a:rPr lang="en-US" dirty="0" smtClean="0"/>
              <a:t>) is the </a:t>
            </a:r>
            <a:r>
              <a:rPr lang="en-US" u="sng" dirty="0" smtClean="0"/>
              <a:t>distance between the nearest and farthest objects in a scene </a:t>
            </a:r>
            <a:r>
              <a:rPr lang="en-US" dirty="0" smtClean="0"/>
              <a:t>that appear acceptably sharp in an image. Although a lens can precisely focus at only one distance at a time, the decrease in sharpness is gradual on each side of the focused distance, so that within the DOF, the </a:t>
            </a:r>
            <a:r>
              <a:rPr lang="en-US" dirty="0" err="1" smtClean="0"/>
              <a:t>unsharpness</a:t>
            </a:r>
            <a:r>
              <a:rPr lang="en-US" dirty="0" smtClean="0"/>
              <a:t> is imperceptible under normal viewing conditions.</a:t>
            </a:r>
            <a:endParaRPr lang="en-US" dirty="0"/>
          </a:p>
        </p:txBody>
      </p:sp>
    </p:spTree>
    <p:extLst>
      <p:ext uri="{BB962C8B-B14F-4D97-AF65-F5344CB8AC3E}">
        <p14:creationId xmlns:p14="http://schemas.microsoft.com/office/powerpoint/2010/main" val="3858728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Parfocality</a:t>
            </a:r>
            <a:endParaRPr lang="en-US" dirty="0"/>
          </a:p>
        </p:txBody>
      </p:sp>
      <p:sp>
        <p:nvSpPr>
          <p:cNvPr id="3" name="Content Placeholder 2"/>
          <p:cNvSpPr>
            <a:spLocks noGrp="1"/>
          </p:cNvSpPr>
          <p:nvPr>
            <p:ph idx="1"/>
          </p:nvPr>
        </p:nvSpPr>
        <p:spPr/>
        <p:txBody>
          <a:bodyPr/>
          <a:lstStyle/>
          <a:p>
            <a:r>
              <a:rPr lang="en-US" b="1" dirty="0" err="1"/>
              <a:t>Parfocal</a:t>
            </a:r>
            <a:r>
              <a:rPr lang="en-US" b="1" dirty="0"/>
              <a:t>:  </a:t>
            </a:r>
            <a:r>
              <a:rPr lang="en-US" dirty="0"/>
              <a:t>This is a focus issue.   </a:t>
            </a:r>
            <a:r>
              <a:rPr lang="en-US" u="sng" dirty="0"/>
              <a:t>When changing from one objective to another, the new image </a:t>
            </a:r>
            <a:r>
              <a:rPr lang="en-US" u="sng" dirty="0" smtClean="0"/>
              <a:t>is already in </a:t>
            </a:r>
            <a:r>
              <a:rPr lang="en-US" u="sng" dirty="0"/>
              <a:t>focus </a:t>
            </a:r>
            <a:r>
              <a:rPr lang="en-US" dirty="0"/>
              <a:t>or close enough so that you can refocus with only minor adjustments.  </a:t>
            </a:r>
          </a:p>
        </p:txBody>
      </p:sp>
    </p:spTree>
    <p:extLst>
      <p:ext uri="{BB962C8B-B14F-4D97-AF65-F5344CB8AC3E}">
        <p14:creationId xmlns:p14="http://schemas.microsoft.com/office/powerpoint/2010/main" val="3932929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Magnification</a:t>
            </a:r>
            <a:endParaRPr lang="en-US" dirty="0"/>
          </a:p>
        </p:txBody>
      </p:sp>
      <p:sp>
        <p:nvSpPr>
          <p:cNvPr id="3" name="Content Placeholder 2"/>
          <p:cNvSpPr>
            <a:spLocks noGrp="1"/>
          </p:cNvSpPr>
          <p:nvPr>
            <p:ph idx="1"/>
          </p:nvPr>
        </p:nvSpPr>
        <p:spPr/>
        <p:txBody>
          <a:bodyPr/>
          <a:lstStyle/>
          <a:p>
            <a:pPr marL="0" indent="0">
              <a:buNone/>
            </a:pPr>
            <a:r>
              <a:rPr lang="en-US" dirty="0" smtClean="0"/>
              <a:t>Eyepiece power X Objective power</a:t>
            </a:r>
          </a:p>
          <a:p>
            <a:pPr marL="0" indent="0">
              <a:buNone/>
            </a:pPr>
            <a:endParaRPr lang="en-US" dirty="0"/>
          </a:p>
          <a:p>
            <a:pPr marL="0" indent="0">
              <a:buNone/>
            </a:pPr>
            <a:r>
              <a:rPr lang="en-US" dirty="0" smtClean="0"/>
              <a:t>Example:  A microscope has an eyepiece capable of magnifying an object 10 times its actual size and you’re using an objective lens with a power of 20X.  </a:t>
            </a:r>
            <a:r>
              <a:rPr lang="en-US" u="sng" dirty="0" smtClean="0"/>
              <a:t>What is the total magnification?</a:t>
            </a:r>
            <a:endParaRPr lang="en-US" u="sng" dirty="0"/>
          </a:p>
        </p:txBody>
      </p:sp>
    </p:spTree>
    <p:extLst>
      <p:ext uri="{BB962C8B-B14F-4D97-AF65-F5344CB8AC3E}">
        <p14:creationId xmlns:p14="http://schemas.microsoft.com/office/powerpoint/2010/main" val="3771683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04611" y="0"/>
            <a:ext cx="7534777" cy="6858000"/>
          </a:xfrm>
          <a:prstGeom prst="rect">
            <a:avLst/>
          </a:prstGeom>
        </p:spPr>
      </p:pic>
    </p:spTree>
    <p:extLst>
      <p:ext uri="{BB962C8B-B14F-4D97-AF65-F5344CB8AC3E}">
        <p14:creationId xmlns:p14="http://schemas.microsoft.com/office/powerpoint/2010/main" val="2097916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Microscope drawing rules</a:t>
            </a:r>
            <a:endParaRPr lang="en-US" dirty="0"/>
          </a:p>
        </p:txBody>
      </p:sp>
      <p:sp>
        <p:nvSpPr>
          <p:cNvPr id="3" name="Content Placeholder 2"/>
          <p:cNvSpPr>
            <a:spLocks noGrp="1"/>
          </p:cNvSpPr>
          <p:nvPr>
            <p:ph idx="1"/>
          </p:nvPr>
        </p:nvSpPr>
        <p:spPr/>
        <p:txBody>
          <a:bodyPr>
            <a:normAutofit lnSpcReduction="10000"/>
          </a:bodyPr>
          <a:lstStyle/>
          <a:p>
            <a:r>
              <a:rPr lang="en-US" dirty="0" smtClean="0"/>
              <a:t>Pencil ONLY!</a:t>
            </a:r>
          </a:p>
          <a:p>
            <a:r>
              <a:rPr lang="en-US" dirty="0" smtClean="0"/>
              <a:t>Use colored pencils if you see colors</a:t>
            </a:r>
          </a:p>
          <a:p>
            <a:r>
              <a:rPr lang="en-US" dirty="0" smtClean="0"/>
              <a:t>Use a Ruler for drawing label lines</a:t>
            </a:r>
          </a:p>
          <a:p>
            <a:r>
              <a:rPr lang="en-US" dirty="0" smtClean="0"/>
              <a:t>Print labels horizontally</a:t>
            </a:r>
          </a:p>
          <a:p>
            <a:r>
              <a:rPr lang="en-US" dirty="0" smtClean="0"/>
              <a:t>DO NOT cross lines</a:t>
            </a:r>
          </a:p>
          <a:p>
            <a:r>
              <a:rPr lang="en-US" dirty="0" smtClean="0"/>
              <a:t>Point to the center of the item</a:t>
            </a:r>
          </a:p>
          <a:p>
            <a:r>
              <a:rPr lang="en-US" dirty="0" smtClean="0"/>
              <a:t>Use a compass for the field of view</a:t>
            </a:r>
          </a:p>
          <a:p>
            <a:r>
              <a:rPr lang="en-US" dirty="0" smtClean="0"/>
              <a:t>Do not draw all the cells, just a few</a:t>
            </a:r>
            <a:endParaRPr lang="en-US" dirty="0"/>
          </a:p>
        </p:txBody>
      </p:sp>
    </p:spTree>
    <p:extLst>
      <p:ext uri="{BB962C8B-B14F-4D97-AF65-F5344CB8AC3E}">
        <p14:creationId xmlns:p14="http://schemas.microsoft.com/office/powerpoint/2010/main" val="21109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990600" y="1295400"/>
            <a:ext cx="7479068" cy="3214687"/>
          </a:xfrm>
          <a:prstGeom prst="rect">
            <a:avLst/>
          </a:prstGeom>
        </p:spPr>
      </p:pic>
    </p:spTree>
    <p:extLst>
      <p:ext uri="{BB962C8B-B14F-4D97-AF65-F5344CB8AC3E}">
        <p14:creationId xmlns:p14="http://schemas.microsoft.com/office/powerpoint/2010/main" val="153080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of the microscope</a:t>
            </a:r>
            <a:endParaRPr lang="en-US" dirty="0"/>
          </a:p>
        </p:txBody>
      </p:sp>
      <p:sp>
        <p:nvSpPr>
          <p:cNvPr id="3" name="Content Placeholder 2"/>
          <p:cNvSpPr>
            <a:spLocks noGrp="1"/>
          </p:cNvSpPr>
          <p:nvPr>
            <p:ph idx="1"/>
          </p:nvPr>
        </p:nvSpPr>
        <p:spPr/>
        <p:txBody>
          <a:bodyPr/>
          <a:lstStyle/>
          <a:p>
            <a:r>
              <a:rPr lang="en-US" dirty="0" smtClean="0"/>
              <a:t>Always use lens paper and alcohol</a:t>
            </a:r>
          </a:p>
          <a:p>
            <a:r>
              <a:rPr lang="en-US" dirty="0" smtClean="0"/>
              <a:t>NEVER use paper towel, </a:t>
            </a:r>
            <a:r>
              <a:rPr lang="en-US" dirty="0" err="1" smtClean="0"/>
              <a:t>kleenex</a:t>
            </a:r>
            <a:r>
              <a:rPr lang="en-US" dirty="0" smtClean="0"/>
              <a:t> or any other materials on the scopes.</a:t>
            </a:r>
          </a:p>
          <a:p>
            <a:r>
              <a:rPr lang="en-US" dirty="0" smtClean="0"/>
              <a:t>Be careful when moving scopes and switching slides or objectives.</a:t>
            </a:r>
          </a:p>
          <a:p>
            <a:r>
              <a:rPr lang="en-US" dirty="0" smtClean="0"/>
              <a:t>You Break it, You Buy it!</a:t>
            </a:r>
            <a:endParaRPr lang="en-US" dirty="0"/>
          </a:p>
        </p:txBody>
      </p:sp>
    </p:spTree>
    <p:extLst>
      <p:ext uri="{BB962C8B-B14F-4D97-AF65-F5344CB8AC3E}">
        <p14:creationId xmlns:p14="http://schemas.microsoft.com/office/powerpoint/2010/main" val="582959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Checklist</a:t>
            </a:r>
            <a:endParaRPr lang="en-US" dirty="0"/>
          </a:p>
        </p:txBody>
      </p:sp>
      <p:sp>
        <p:nvSpPr>
          <p:cNvPr id="3" name="Content Placeholder 2"/>
          <p:cNvSpPr>
            <a:spLocks noGrp="1"/>
          </p:cNvSpPr>
          <p:nvPr>
            <p:ph idx="1"/>
          </p:nvPr>
        </p:nvSpPr>
        <p:spPr/>
        <p:txBody>
          <a:bodyPr/>
          <a:lstStyle/>
          <a:p>
            <a:r>
              <a:rPr lang="en-US" dirty="0" smtClean="0"/>
              <a:t>Light is on</a:t>
            </a:r>
          </a:p>
          <a:p>
            <a:r>
              <a:rPr lang="en-US" dirty="0" smtClean="0"/>
              <a:t>Rheostat is adjusted</a:t>
            </a:r>
          </a:p>
          <a:p>
            <a:r>
              <a:rPr lang="en-US" dirty="0" smtClean="0"/>
              <a:t>Slide is clipped on stage (right-side up!)</a:t>
            </a:r>
          </a:p>
          <a:p>
            <a:r>
              <a:rPr lang="en-US" dirty="0" smtClean="0"/>
              <a:t>Scanning lens (4x objective) is in place</a:t>
            </a:r>
          </a:p>
          <a:p>
            <a:r>
              <a:rPr lang="en-US" dirty="0" smtClean="0"/>
              <a:t>Specimen is centered over the light opening</a:t>
            </a:r>
          </a:p>
          <a:p>
            <a:r>
              <a:rPr lang="en-US" dirty="0" smtClean="0"/>
              <a:t>Focus the stage up first on </a:t>
            </a:r>
            <a:r>
              <a:rPr lang="en-US" b="1" dirty="0" smtClean="0"/>
              <a:t>low power</a:t>
            </a:r>
          </a:p>
        </p:txBody>
      </p:sp>
    </p:spTree>
    <p:extLst>
      <p:ext uri="{BB962C8B-B14F-4D97-AF65-F5344CB8AC3E}">
        <p14:creationId xmlns:p14="http://schemas.microsoft.com/office/powerpoint/2010/main" val="3236718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Condenser</a:t>
            </a:r>
            <a:endParaRPr lang="en-US" dirty="0"/>
          </a:p>
        </p:txBody>
      </p:sp>
      <p:sp>
        <p:nvSpPr>
          <p:cNvPr id="3" name="Content Placeholder 2"/>
          <p:cNvSpPr>
            <a:spLocks noGrp="1"/>
          </p:cNvSpPr>
          <p:nvPr>
            <p:ph idx="1"/>
          </p:nvPr>
        </p:nvSpPr>
        <p:spPr/>
        <p:txBody>
          <a:bodyPr/>
          <a:lstStyle/>
          <a:p>
            <a:r>
              <a:rPr lang="en-US" b="1" dirty="0"/>
              <a:t>Condenser </a:t>
            </a:r>
            <a:r>
              <a:rPr lang="en-US" b="1" dirty="0" smtClean="0"/>
              <a:t>Lens:</a:t>
            </a:r>
            <a:r>
              <a:rPr lang="en-US" b="1" dirty="0"/>
              <a:t>  </a:t>
            </a:r>
            <a:r>
              <a:rPr lang="en-US" u="sng" dirty="0"/>
              <a:t>A lens mounted in or below the stage whose purpose is to focus or condense the light onto the specimen</a:t>
            </a:r>
            <a:r>
              <a:rPr lang="en-US" dirty="0"/>
              <a:t>.   The higher power objective lenses have very tiny diameters and require concentrated light to work properly.  By using a condenser lens you will increase the Illumination and resolution. </a:t>
            </a:r>
          </a:p>
        </p:txBody>
      </p:sp>
    </p:spTree>
    <p:extLst>
      <p:ext uri="{BB962C8B-B14F-4D97-AF65-F5344CB8AC3E}">
        <p14:creationId xmlns:p14="http://schemas.microsoft.com/office/powerpoint/2010/main" val="870680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a:t>
            </a:r>
            <a:endParaRPr lang="en-US" dirty="0"/>
          </a:p>
        </p:txBody>
      </p:sp>
      <p:sp>
        <p:nvSpPr>
          <p:cNvPr id="3" name="Content Placeholder 2"/>
          <p:cNvSpPr>
            <a:spLocks noGrp="1"/>
          </p:cNvSpPr>
          <p:nvPr>
            <p:ph idx="1"/>
          </p:nvPr>
        </p:nvSpPr>
        <p:spPr/>
        <p:txBody>
          <a:bodyPr/>
          <a:lstStyle/>
          <a:p>
            <a:r>
              <a:rPr lang="en-US" b="1" dirty="0"/>
              <a:t>Resolution:  </a:t>
            </a:r>
            <a:r>
              <a:rPr lang="en-US" u="sng" dirty="0"/>
              <a:t>The ability of a lens system to show fine details of the object being observed</a:t>
            </a:r>
            <a:r>
              <a:rPr lang="en-US" dirty="0" smtClean="0"/>
              <a:t>.  Higher resolution = more details.</a:t>
            </a:r>
          </a:p>
          <a:p>
            <a:r>
              <a:rPr lang="en-US" dirty="0" smtClean="0"/>
              <a:t>Our microscopes have 4X, 10X, 40X and 100X resolution options</a:t>
            </a:r>
            <a:endParaRPr lang="en-US" dirty="0"/>
          </a:p>
        </p:txBody>
      </p:sp>
    </p:spTree>
    <p:extLst>
      <p:ext uri="{BB962C8B-B14F-4D97-AF65-F5344CB8AC3E}">
        <p14:creationId xmlns:p14="http://schemas.microsoft.com/office/powerpoint/2010/main" val="3289659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Diaphragm</a:t>
            </a:r>
            <a:endParaRPr lang="en-US" dirty="0"/>
          </a:p>
        </p:txBody>
      </p:sp>
      <p:sp>
        <p:nvSpPr>
          <p:cNvPr id="3" name="Content Placeholder 2"/>
          <p:cNvSpPr>
            <a:spLocks noGrp="1"/>
          </p:cNvSpPr>
          <p:nvPr>
            <p:ph idx="1"/>
          </p:nvPr>
        </p:nvSpPr>
        <p:spPr/>
        <p:txBody>
          <a:bodyPr/>
          <a:lstStyle/>
          <a:p>
            <a:r>
              <a:rPr lang="en-US" b="1" dirty="0"/>
              <a:t>Diaphragm:  </a:t>
            </a:r>
            <a:r>
              <a:rPr lang="en-US" u="sng" dirty="0" smtClean="0"/>
              <a:t>A glass disc </a:t>
            </a:r>
            <a:r>
              <a:rPr lang="en-US" u="sng" dirty="0"/>
              <a:t>placed under the stage on a high power microscope.  </a:t>
            </a:r>
            <a:r>
              <a:rPr lang="en-US" u="sng" dirty="0" smtClean="0"/>
              <a:t>By </a:t>
            </a:r>
            <a:r>
              <a:rPr lang="en-US" u="sng" dirty="0"/>
              <a:t>turning it, you can vary the amount of light passing through the stage opening</a:t>
            </a:r>
            <a:r>
              <a:rPr lang="en-US" dirty="0"/>
              <a:t>.  This will help to properly illuminate the specimen and increase </a:t>
            </a:r>
            <a:r>
              <a:rPr lang="en-US" b="1" dirty="0"/>
              <a:t>contrast</a:t>
            </a:r>
            <a:r>
              <a:rPr lang="en-US" dirty="0"/>
              <a:t> and</a:t>
            </a:r>
            <a:r>
              <a:rPr lang="en-US" b="1" dirty="0"/>
              <a:t> resolution</a:t>
            </a:r>
            <a:r>
              <a:rPr lang="en-US" dirty="0"/>
              <a:t>. </a:t>
            </a:r>
          </a:p>
        </p:txBody>
      </p:sp>
    </p:spTree>
    <p:extLst>
      <p:ext uri="{BB962C8B-B14F-4D97-AF65-F5344CB8AC3E}">
        <p14:creationId xmlns:p14="http://schemas.microsoft.com/office/powerpoint/2010/main" val="2909902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of View</a:t>
            </a:r>
            <a:endParaRPr lang="en-US" dirty="0"/>
          </a:p>
        </p:txBody>
      </p:sp>
      <p:sp>
        <p:nvSpPr>
          <p:cNvPr id="3" name="Content Placeholder 2"/>
          <p:cNvSpPr>
            <a:spLocks noGrp="1"/>
          </p:cNvSpPr>
          <p:nvPr>
            <p:ph idx="1"/>
          </p:nvPr>
        </p:nvSpPr>
        <p:spPr/>
        <p:txBody>
          <a:bodyPr>
            <a:normAutofit lnSpcReduction="10000"/>
          </a:bodyPr>
          <a:lstStyle/>
          <a:p>
            <a:r>
              <a:rPr lang="en-US" dirty="0"/>
              <a:t>Sometimes abbreviated "FOV", it is </a:t>
            </a:r>
            <a:r>
              <a:rPr lang="en-US" u="sng" dirty="0"/>
              <a:t>the diameter of the circle of light that you see when looking into a microscope</a:t>
            </a:r>
            <a:r>
              <a:rPr lang="en-US" dirty="0"/>
              <a:t>.  As the power gets greater, the field of view gets smaller.  You can measure this by placing a clear metric ruler on the stage and counting the millimeters from one side to the other.  Typically you will see about 4.5mm at 40X, 1.8mm at 100X, 0.45mm at 400X and 0.18mm at 1000X.  See micrometer.</a:t>
            </a:r>
          </a:p>
        </p:txBody>
      </p:sp>
    </p:spTree>
    <p:extLst>
      <p:ext uri="{BB962C8B-B14F-4D97-AF65-F5344CB8AC3E}">
        <p14:creationId xmlns:p14="http://schemas.microsoft.com/office/powerpoint/2010/main" val="2505369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Prepared Slide</a:t>
            </a:r>
            <a:endParaRPr lang="en-US" dirty="0"/>
          </a:p>
        </p:txBody>
      </p:sp>
      <p:sp>
        <p:nvSpPr>
          <p:cNvPr id="3" name="Content Placeholder 2"/>
          <p:cNvSpPr>
            <a:spLocks noGrp="1"/>
          </p:cNvSpPr>
          <p:nvPr>
            <p:ph idx="1"/>
          </p:nvPr>
        </p:nvSpPr>
        <p:spPr/>
        <p:txBody>
          <a:bodyPr/>
          <a:lstStyle/>
          <a:p>
            <a:r>
              <a:rPr lang="en-US" u="sng" dirty="0" smtClean="0"/>
              <a:t>A </a:t>
            </a:r>
            <a:r>
              <a:rPr lang="en-US" u="sng" dirty="0"/>
              <a:t>flat glass or plastic rectangular plate that the specimen is placed </a:t>
            </a:r>
            <a:r>
              <a:rPr lang="en-US" u="sng" dirty="0" smtClean="0"/>
              <a:t>on and glued shut</a:t>
            </a:r>
            <a:r>
              <a:rPr lang="en-US" dirty="0" smtClean="0"/>
              <a:t>.  These will last for many years.</a:t>
            </a:r>
            <a:endParaRPr lang="en-US" dirty="0"/>
          </a:p>
        </p:txBody>
      </p:sp>
    </p:spTree>
    <p:extLst>
      <p:ext uri="{BB962C8B-B14F-4D97-AF65-F5344CB8AC3E}">
        <p14:creationId xmlns:p14="http://schemas.microsoft.com/office/powerpoint/2010/main" val="2779585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Wet Mount Slide</a:t>
            </a:r>
            <a:endParaRPr lang="en-US" dirty="0"/>
          </a:p>
        </p:txBody>
      </p:sp>
      <p:sp>
        <p:nvSpPr>
          <p:cNvPr id="3" name="Content Placeholder 2"/>
          <p:cNvSpPr>
            <a:spLocks noGrp="1"/>
          </p:cNvSpPr>
          <p:nvPr>
            <p:ph idx="1"/>
          </p:nvPr>
        </p:nvSpPr>
        <p:spPr/>
        <p:txBody>
          <a:bodyPr/>
          <a:lstStyle/>
          <a:p>
            <a:r>
              <a:rPr lang="en-US" u="sng" dirty="0" smtClean="0"/>
              <a:t>A flat glass or plastic rectangular plate that the specimen is placed on</a:t>
            </a:r>
            <a:r>
              <a:rPr lang="en-US" dirty="0" smtClean="0"/>
              <a:t>.  It may have a depression or well to hold a few drops of liquid.  After adding the specimen, </a:t>
            </a:r>
            <a:r>
              <a:rPr lang="en-US" u="sng" dirty="0" smtClean="0"/>
              <a:t>cover with a glass coverslip</a:t>
            </a:r>
            <a:r>
              <a:rPr lang="en-US" dirty="0" smtClean="0"/>
              <a:t>.</a:t>
            </a:r>
          </a:p>
          <a:p>
            <a:endParaRPr lang="en-US" dirty="0"/>
          </a:p>
        </p:txBody>
      </p:sp>
    </p:spTree>
    <p:extLst>
      <p:ext uri="{BB962C8B-B14F-4D97-AF65-F5344CB8AC3E}">
        <p14:creationId xmlns:p14="http://schemas.microsoft.com/office/powerpoint/2010/main" val="468946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352</Words>
  <Application>Microsoft Office PowerPoint</Application>
  <PresentationFormat>On-screen Show (4:3)</PresentationFormat>
  <Paragraphs>44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Microscope 101</vt:lpstr>
      <vt:lpstr>Care of the microscope</vt:lpstr>
      <vt:lpstr>Starting Checklist</vt:lpstr>
      <vt:lpstr>Condenser</vt:lpstr>
      <vt:lpstr>Resolution</vt:lpstr>
      <vt:lpstr>Diaphragm</vt:lpstr>
      <vt:lpstr>Field of View</vt:lpstr>
      <vt:lpstr>Prepared Slide</vt:lpstr>
      <vt:lpstr>Wet Mount Slide</vt:lpstr>
      <vt:lpstr>Depth of Field</vt:lpstr>
      <vt:lpstr>Parfocality</vt:lpstr>
      <vt:lpstr>Calculating Magnification</vt:lpstr>
      <vt:lpstr>PowerPoint Presentation</vt:lpstr>
      <vt:lpstr>Microscope drawing rules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Pichette, Claire</dc:creator>
  <cp:lastModifiedBy>Pichette, Claire</cp:lastModifiedBy>
  <cp:revision>14</cp:revision>
  <dcterms:created xsi:type="dcterms:W3CDTF">2014-09-05T13:56:06Z</dcterms:created>
  <dcterms:modified xsi:type="dcterms:W3CDTF">2015-09-09T16:39:39Z</dcterms:modified>
</cp:coreProperties>
</file>