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90B1-8F9C-4D55-92DF-AAFE404C1DF0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EDB2B5-32D5-4BE2-909C-0CC18C2E68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90B1-8F9C-4D55-92DF-AAFE404C1DF0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B2B5-32D5-4BE2-909C-0CC18C2E6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90B1-8F9C-4D55-92DF-AAFE404C1DF0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B2B5-32D5-4BE2-909C-0CC18C2E6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90B1-8F9C-4D55-92DF-AAFE404C1DF0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B2B5-32D5-4BE2-909C-0CC18C2E6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90B1-8F9C-4D55-92DF-AAFE404C1DF0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B2B5-32D5-4BE2-909C-0CC18C2E6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90B1-8F9C-4D55-92DF-AAFE404C1DF0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B2B5-32D5-4BE2-909C-0CC18C2E68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90B1-8F9C-4D55-92DF-AAFE404C1DF0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B2B5-32D5-4BE2-909C-0CC18C2E68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90B1-8F9C-4D55-92DF-AAFE404C1DF0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B2B5-32D5-4BE2-909C-0CC18C2E6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90B1-8F9C-4D55-92DF-AAFE404C1DF0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B2B5-32D5-4BE2-909C-0CC18C2E6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90B1-8F9C-4D55-92DF-AAFE404C1DF0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B2B5-32D5-4BE2-909C-0CC18C2E6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90B1-8F9C-4D55-92DF-AAFE404C1DF0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B2B5-32D5-4BE2-909C-0CC18C2E6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A1D90B1-8F9C-4D55-92DF-AAFE404C1DF0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6EDB2B5-32D5-4BE2-909C-0CC18C2E684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STEM CELLS 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929" y="533400"/>
            <a:ext cx="3886200" cy="312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16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1154097"/>
          </a:xfrm>
        </p:spPr>
        <p:txBody>
          <a:bodyPr/>
          <a:lstStyle/>
          <a:p>
            <a:r>
              <a:rPr lang="en-US" dirty="0" smtClean="0"/>
              <a:t>STEM CELLS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2507"/>
            <a:ext cx="7315200" cy="3539527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Undifferentiated cells</a:t>
            </a:r>
            <a:r>
              <a:rPr lang="en-US" dirty="0" smtClean="0"/>
              <a:t>, have the potential to develop into different cell types early in life and growth </a:t>
            </a:r>
          </a:p>
          <a:p>
            <a:r>
              <a:rPr lang="en-US" dirty="0" smtClean="0"/>
              <a:t>They can be induced to form new tissues or organs 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048000"/>
            <a:ext cx="5292811" cy="337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315200" cy="1154097"/>
          </a:xfrm>
        </p:spPr>
        <p:txBody>
          <a:bodyPr/>
          <a:lstStyle/>
          <a:p>
            <a:r>
              <a:rPr lang="en-US" dirty="0" smtClean="0"/>
              <a:t>Embryonic Stem Cells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315200" cy="3539527"/>
          </a:xfrm>
        </p:spPr>
        <p:txBody>
          <a:bodyPr/>
          <a:lstStyle/>
          <a:p>
            <a:r>
              <a:rPr lang="en-US" dirty="0" smtClean="0"/>
              <a:t>Harvested from a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blastocyst- </a:t>
            </a:r>
            <a:r>
              <a:rPr lang="en-US" dirty="0" smtClean="0"/>
              <a:t>an embryo that is 4-5 days old </a:t>
            </a:r>
          </a:p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Pluripotent- </a:t>
            </a:r>
            <a:r>
              <a:rPr lang="en-US" dirty="0" smtClean="0"/>
              <a:t>Develop into all cell types except for the tissues surrounding the embryo </a:t>
            </a:r>
          </a:p>
          <a:p>
            <a:r>
              <a:rPr lang="en-US" dirty="0" smtClean="0"/>
              <a:t>Donated for science from fertility clinics 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68" y="3886200"/>
            <a:ext cx="4191000" cy="227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19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854868"/>
            <a:ext cx="6825574" cy="501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8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1154097"/>
          </a:xfrm>
        </p:spPr>
        <p:txBody>
          <a:bodyPr/>
          <a:lstStyle/>
          <a:p>
            <a:r>
              <a:rPr lang="en-US" dirty="0" smtClean="0"/>
              <a:t>Somatic (adult) Stem Cells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3539527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Multipotent-</a:t>
            </a:r>
            <a:r>
              <a:rPr lang="en-US" dirty="0" smtClean="0"/>
              <a:t> develop into many type of differentiated cells, potential is limited but still promising </a:t>
            </a:r>
          </a:p>
          <a:p>
            <a:r>
              <a:rPr lang="en-US" dirty="0" smtClean="0"/>
              <a:t>Harvested from patients needing treatment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060" y="2971800"/>
            <a:ext cx="4308034" cy="369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33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1154097"/>
          </a:xfrm>
        </p:spPr>
        <p:txBody>
          <a:bodyPr/>
          <a:lstStyle/>
          <a:p>
            <a:r>
              <a:rPr lang="en-US" dirty="0" smtClean="0"/>
              <a:t>Potential Benefits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5200" cy="3539527"/>
          </a:xfrm>
        </p:spPr>
        <p:txBody>
          <a:bodyPr/>
          <a:lstStyle/>
          <a:p>
            <a:r>
              <a:rPr lang="en-US" dirty="0" smtClean="0"/>
              <a:t>Treat cancer</a:t>
            </a:r>
          </a:p>
          <a:p>
            <a:r>
              <a:rPr lang="en-US" dirty="0" smtClean="0"/>
              <a:t>Replace damaged tissues or organs </a:t>
            </a:r>
          </a:p>
          <a:p>
            <a:r>
              <a:rPr lang="en-US" dirty="0" smtClean="0"/>
              <a:t>Treat heart disease: replacing damaged heart cells </a:t>
            </a:r>
          </a:p>
          <a:p>
            <a:r>
              <a:rPr lang="en-US" dirty="0" smtClean="0"/>
              <a:t>Treat Parkinson’s, Alzheimer's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048000"/>
            <a:ext cx="6075681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63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039"/>
            <a:ext cx="7315200" cy="1154097"/>
          </a:xfrm>
        </p:spPr>
        <p:txBody>
          <a:bodyPr/>
          <a:lstStyle/>
          <a:p>
            <a:r>
              <a:rPr lang="en-US" dirty="0" smtClean="0"/>
              <a:t>Advantages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4449"/>
            <a:ext cx="7315200" cy="3539527"/>
          </a:xfrm>
        </p:spPr>
        <p:txBody>
          <a:bodyPr/>
          <a:lstStyle/>
          <a:p>
            <a:r>
              <a:rPr lang="en-US" dirty="0" smtClean="0"/>
              <a:t>No risk of rejection, cells are harvested from the patient</a:t>
            </a:r>
          </a:p>
          <a:p>
            <a:r>
              <a:rPr lang="en-US" dirty="0" smtClean="0"/>
              <a:t>No risk of disease transmission</a:t>
            </a:r>
          </a:p>
          <a:p>
            <a:r>
              <a:rPr lang="en-US" dirty="0" smtClean="0"/>
              <a:t>Anti-aging?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86000"/>
            <a:ext cx="7236959" cy="435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88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1154097"/>
          </a:xfrm>
        </p:spPr>
        <p:txBody>
          <a:bodyPr/>
          <a:lstStyle/>
          <a:p>
            <a:r>
              <a:rPr lang="en-US" dirty="0" smtClean="0"/>
              <a:t>Ethical 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315200" cy="3539527"/>
          </a:xfrm>
        </p:spPr>
        <p:txBody>
          <a:bodyPr/>
          <a:lstStyle/>
          <a:p>
            <a:r>
              <a:rPr lang="en-US" dirty="0" smtClean="0"/>
              <a:t>Destruction of an embryo</a:t>
            </a:r>
          </a:p>
          <a:p>
            <a:r>
              <a:rPr lang="en-US" dirty="0" smtClean="0"/>
              <a:t>Difficulty getting government funding due to this </a:t>
            </a:r>
          </a:p>
          <a:p>
            <a:r>
              <a:rPr lang="en-US" dirty="0" smtClean="0"/>
              <a:t>Involve life and death!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743200"/>
            <a:ext cx="5719763" cy="387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0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15200" cy="1154097"/>
          </a:xfrm>
        </p:spPr>
        <p:txBody>
          <a:bodyPr/>
          <a:lstStyle/>
          <a:p>
            <a:r>
              <a:rPr lang="en-US" dirty="0" smtClean="0"/>
              <a:t>Short 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90801"/>
            <a:ext cx="7315200" cy="3718560"/>
          </a:xfrm>
        </p:spPr>
        <p:txBody>
          <a:bodyPr/>
          <a:lstStyle/>
          <a:p>
            <a:r>
              <a:rPr lang="en-US"/>
              <a:t>http://www.pbs.org/wgbh/nova/body/stem-cells-breakthrough.html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5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63</TotalTime>
  <Words>154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Perspective</vt:lpstr>
      <vt:lpstr>STEM CELLS </vt:lpstr>
      <vt:lpstr>STEM CELLS </vt:lpstr>
      <vt:lpstr>Embryonic Stem Cells </vt:lpstr>
      <vt:lpstr>PowerPoint Presentation</vt:lpstr>
      <vt:lpstr>Somatic (adult) Stem Cells </vt:lpstr>
      <vt:lpstr>Potential Benefits </vt:lpstr>
      <vt:lpstr>Advantages </vt:lpstr>
      <vt:lpstr>Ethical Issues </vt:lpstr>
      <vt:lpstr>Short Video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CELLS</dc:title>
  <dc:creator>Admin</dc:creator>
  <cp:lastModifiedBy>Admin</cp:lastModifiedBy>
  <cp:revision>6</cp:revision>
  <dcterms:created xsi:type="dcterms:W3CDTF">2016-02-03T02:00:54Z</dcterms:created>
  <dcterms:modified xsi:type="dcterms:W3CDTF">2016-02-03T03:03:59Z</dcterms:modified>
</cp:coreProperties>
</file>